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3"/>
    <p:sldId id="257" r:id="rId4"/>
    <p:sldId id="716" r:id="rId5"/>
    <p:sldId id="715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436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717" r:id="rId57"/>
    <p:sldId id="313" r:id="rId58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718" r:id="rId87"/>
    <p:sldId id="344" r:id="rId88"/>
    <p:sldId id="345" r:id="rId89"/>
    <p:sldId id="346" r:id="rId90"/>
    <p:sldId id="347" r:id="rId91"/>
    <p:sldId id="348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909" r:id="rId124"/>
    <p:sldId id="404" r:id="rId125"/>
    <p:sldId id="405" r:id="rId126"/>
    <p:sldId id="406" r:id="rId127"/>
    <p:sldId id="407" r:id="rId128"/>
    <p:sldId id="408" r:id="rId129"/>
    <p:sldId id="409" r:id="rId130"/>
    <p:sldId id="410" r:id="rId131"/>
    <p:sldId id="411" r:id="rId132"/>
    <p:sldId id="412" r:id="rId133"/>
    <p:sldId id="413" r:id="rId134"/>
    <p:sldId id="910" r:id="rId135"/>
    <p:sldId id="876" r:id="rId136"/>
    <p:sldId id="877" r:id="rId137"/>
    <p:sldId id="878" r:id="rId138"/>
    <p:sldId id="879" r:id="rId139"/>
    <p:sldId id="880" r:id="rId140"/>
    <p:sldId id="881" r:id="rId141"/>
    <p:sldId id="882" r:id="rId142"/>
    <p:sldId id="883" r:id="rId143"/>
    <p:sldId id="884" r:id="rId144"/>
    <p:sldId id="885" r:id="rId145"/>
    <p:sldId id="886" r:id="rId146"/>
    <p:sldId id="887" r:id="rId147"/>
    <p:sldId id="888" r:id="rId148"/>
    <p:sldId id="911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955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4" r:id="rId168"/>
    <p:sldId id="433" r:id="rId169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46"/>
        <p:guide pos="21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notesMaster" Target="notesMasters/notesMaster1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2" Type="http://schemas.openxmlformats.org/officeDocument/2006/relationships/tableStyles" Target="tableStyles.xml"/><Relationship Id="rId171" Type="http://schemas.openxmlformats.org/officeDocument/2006/relationships/viewProps" Target="viewProps.xml"/><Relationship Id="rId170" Type="http://schemas.openxmlformats.org/officeDocument/2006/relationships/presProps" Target="presProps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0B395-2DD1-4E0C-AD7F-C33E717CE14B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6332-D461-43D9-A1C1-8FF0295CCEC5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Encerramento do primeiro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Depois de Funcões</a:t>
            </a:r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Postergar exercicio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Começando segundo dia</a:t>
            </a:r>
            <a:endParaRPr lang="pt-B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Subir String e encerrar segundo dia.</a:t>
            </a:r>
            <a:endParaRPr lang="pt-B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r>
              <a:rPr lang="pt-BR" altLang="en-US"/>
              <a:t>Começar 3 dia - Funções, Listas, Tuplas, Dicionários</a:t>
            </a:r>
            <a:endParaRPr lang="pt-B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png"/><Relationship Id="rId8" Type="http://schemas.openxmlformats.org/officeDocument/2006/relationships/image" Target="../media/image443.png"/><Relationship Id="rId7" Type="http://schemas.openxmlformats.org/officeDocument/2006/relationships/image" Target="../media/image44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6.png"/><Relationship Id="rId11" Type="http://schemas.openxmlformats.org/officeDocument/2006/relationships/image" Target="../media/image445.png"/><Relationship Id="rId10" Type="http://schemas.openxmlformats.org/officeDocument/2006/relationships/image" Target="../media/image444.png"/><Relationship Id="rId1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png"/><Relationship Id="rId8" Type="http://schemas.openxmlformats.org/officeDocument/2006/relationships/image" Target="../media/image44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50.png"/><Relationship Id="rId11" Type="http://schemas.openxmlformats.org/officeDocument/2006/relationships/image" Target="../media/image449.png"/><Relationship Id="rId10" Type="http://schemas.openxmlformats.org/officeDocument/2006/relationships/image" Target="../media/image448.png"/><Relationship Id="rId1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4.png"/><Relationship Id="rId8" Type="http://schemas.openxmlformats.org/officeDocument/2006/relationships/image" Target="../media/image453.png"/><Relationship Id="rId7" Type="http://schemas.openxmlformats.org/officeDocument/2006/relationships/image" Target="../media/image45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6.png"/><Relationship Id="rId1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9.png"/><Relationship Id="rId8" Type="http://schemas.openxmlformats.org/officeDocument/2006/relationships/image" Target="../media/image458.png"/><Relationship Id="rId7" Type="http://schemas.openxmlformats.org/officeDocument/2006/relationships/image" Target="../media/image45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86.png"/><Relationship Id="rId35" Type="http://schemas.openxmlformats.org/officeDocument/2006/relationships/image" Target="../media/image485.png"/><Relationship Id="rId34" Type="http://schemas.openxmlformats.org/officeDocument/2006/relationships/image" Target="../media/image484.png"/><Relationship Id="rId33" Type="http://schemas.openxmlformats.org/officeDocument/2006/relationships/image" Target="../media/image483.png"/><Relationship Id="rId32" Type="http://schemas.openxmlformats.org/officeDocument/2006/relationships/image" Target="../media/image482.png"/><Relationship Id="rId31" Type="http://schemas.openxmlformats.org/officeDocument/2006/relationships/image" Target="../media/image481.png"/><Relationship Id="rId30" Type="http://schemas.openxmlformats.org/officeDocument/2006/relationships/image" Target="../media/image480.png"/><Relationship Id="rId3" Type="http://schemas.openxmlformats.org/officeDocument/2006/relationships/image" Target="../media/image241.png"/><Relationship Id="rId29" Type="http://schemas.openxmlformats.org/officeDocument/2006/relationships/image" Target="../media/image479.png"/><Relationship Id="rId28" Type="http://schemas.openxmlformats.org/officeDocument/2006/relationships/image" Target="../media/image478.png"/><Relationship Id="rId27" Type="http://schemas.openxmlformats.org/officeDocument/2006/relationships/image" Target="../media/image477.png"/><Relationship Id="rId26" Type="http://schemas.openxmlformats.org/officeDocument/2006/relationships/image" Target="../media/image476.png"/><Relationship Id="rId25" Type="http://schemas.openxmlformats.org/officeDocument/2006/relationships/image" Target="../media/image475.png"/><Relationship Id="rId24" Type="http://schemas.openxmlformats.org/officeDocument/2006/relationships/image" Target="../media/image474.png"/><Relationship Id="rId23" Type="http://schemas.openxmlformats.org/officeDocument/2006/relationships/image" Target="../media/image473.png"/><Relationship Id="rId22" Type="http://schemas.openxmlformats.org/officeDocument/2006/relationships/image" Target="../media/image472.png"/><Relationship Id="rId21" Type="http://schemas.openxmlformats.org/officeDocument/2006/relationships/image" Target="../media/image471.png"/><Relationship Id="rId20" Type="http://schemas.openxmlformats.org/officeDocument/2006/relationships/image" Target="../media/image470.png"/><Relationship Id="rId2" Type="http://schemas.openxmlformats.org/officeDocument/2006/relationships/image" Target="../media/image240.png"/><Relationship Id="rId19" Type="http://schemas.openxmlformats.org/officeDocument/2006/relationships/image" Target="../media/image469.png"/><Relationship Id="rId18" Type="http://schemas.openxmlformats.org/officeDocument/2006/relationships/image" Target="../media/image468.png"/><Relationship Id="rId17" Type="http://schemas.openxmlformats.org/officeDocument/2006/relationships/image" Target="../media/image467.png"/><Relationship Id="rId16" Type="http://schemas.openxmlformats.org/officeDocument/2006/relationships/image" Target="../media/image466.png"/><Relationship Id="rId15" Type="http://schemas.openxmlformats.org/officeDocument/2006/relationships/image" Target="../media/image465.png"/><Relationship Id="rId14" Type="http://schemas.openxmlformats.org/officeDocument/2006/relationships/image" Target="../media/image464.png"/><Relationship Id="rId13" Type="http://schemas.openxmlformats.org/officeDocument/2006/relationships/image" Target="../media/image463.png"/><Relationship Id="rId12" Type="http://schemas.openxmlformats.org/officeDocument/2006/relationships/image" Target="../media/image462.png"/><Relationship Id="rId11" Type="http://schemas.openxmlformats.org/officeDocument/2006/relationships/image" Target="../media/image461.png"/><Relationship Id="rId10" Type="http://schemas.openxmlformats.org/officeDocument/2006/relationships/image" Target="../media/image460.png"/><Relationship Id="rId1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8.png"/><Relationship Id="rId8" Type="http://schemas.openxmlformats.org/officeDocument/2006/relationships/image" Target="../media/image458.png"/><Relationship Id="rId7" Type="http://schemas.openxmlformats.org/officeDocument/2006/relationships/image" Target="../media/image48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03.png"/><Relationship Id="rId28" Type="http://schemas.openxmlformats.org/officeDocument/2006/relationships/image" Target="../media/image502.png"/><Relationship Id="rId27" Type="http://schemas.openxmlformats.org/officeDocument/2006/relationships/image" Target="../media/image501.png"/><Relationship Id="rId26" Type="http://schemas.openxmlformats.org/officeDocument/2006/relationships/image" Target="../media/image500.png"/><Relationship Id="rId25" Type="http://schemas.openxmlformats.org/officeDocument/2006/relationships/image" Target="../media/image499.png"/><Relationship Id="rId24" Type="http://schemas.openxmlformats.org/officeDocument/2006/relationships/image" Target="../media/image470.png"/><Relationship Id="rId23" Type="http://schemas.openxmlformats.org/officeDocument/2006/relationships/image" Target="../media/image498.png"/><Relationship Id="rId22" Type="http://schemas.openxmlformats.org/officeDocument/2006/relationships/image" Target="../media/image497.png"/><Relationship Id="rId21" Type="http://schemas.openxmlformats.org/officeDocument/2006/relationships/image" Target="../media/image496.png"/><Relationship Id="rId20" Type="http://schemas.openxmlformats.org/officeDocument/2006/relationships/image" Target="../media/image474.png"/><Relationship Id="rId2" Type="http://schemas.openxmlformats.org/officeDocument/2006/relationships/image" Target="../media/image240.png"/><Relationship Id="rId19" Type="http://schemas.openxmlformats.org/officeDocument/2006/relationships/image" Target="../media/image495.png"/><Relationship Id="rId18" Type="http://schemas.openxmlformats.org/officeDocument/2006/relationships/image" Target="../media/image468.png"/><Relationship Id="rId17" Type="http://schemas.openxmlformats.org/officeDocument/2006/relationships/image" Target="../media/image494.png"/><Relationship Id="rId16" Type="http://schemas.openxmlformats.org/officeDocument/2006/relationships/image" Target="../media/image493.png"/><Relationship Id="rId15" Type="http://schemas.openxmlformats.org/officeDocument/2006/relationships/image" Target="../media/image492.png"/><Relationship Id="rId14" Type="http://schemas.openxmlformats.org/officeDocument/2006/relationships/image" Target="../media/image460.png"/><Relationship Id="rId13" Type="http://schemas.openxmlformats.org/officeDocument/2006/relationships/image" Target="../media/image491.png"/><Relationship Id="rId12" Type="http://schemas.openxmlformats.org/officeDocument/2006/relationships/image" Target="../media/image490.png"/><Relationship Id="rId11" Type="http://schemas.openxmlformats.org/officeDocument/2006/relationships/image" Target="../media/image489.png"/><Relationship Id="rId10" Type="http://schemas.openxmlformats.org/officeDocument/2006/relationships/image" Target="../media/image464.png"/><Relationship Id="rId1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2" Type="http://schemas.openxmlformats.org/officeDocument/2006/relationships/slideLayout" Target="../slideLayouts/slideLayout1.xml"/><Relationship Id="rId41" Type="http://schemas.openxmlformats.org/officeDocument/2006/relationships/image" Target="../media/image538.png"/><Relationship Id="rId40" Type="http://schemas.openxmlformats.org/officeDocument/2006/relationships/image" Target="../media/image537.png"/><Relationship Id="rId4" Type="http://schemas.openxmlformats.org/officeDocument/2006/relationships/image" Target="../media/image242.png"/><Relationship Id="rId39" Type="http://schemas.openxmlformats.org/officeDocument/2006/relationships/image" Target="../media/image536.png"/><Relationship Id="rId38" Type="http://schemas.openxmlformats.org/officeDocument/2006/relationships/image" Target="../media/image535.png"/><Relationship Id="rId37" Type="http://schemas.openxmlformats.org/officeDocument/2006/relationships/image" Target="../media/image534.png"/><Relationship Id="rId36" Type="http://schemas.openxmlformats.org/officeDocument/2006/relationships/image" Target="../media/image533.png"/><Relationship Id="rId35" Type="http://schemas.openxmlformats.org/officeDocument/2006/relationships/image" Target="../media/image532.png"/><Relationship Id="rId34" Type="http://schemas.openxmlformats.org/officeDocument/2006/relationships/image" Target="../media/image531.png"/><Relationship Id="rId33" Type="http://schemas.openxmlformats.org/officeDocument/2006/relationships/image" Target="../media/image530.png"/><Relationship Id="rId32" Type="http://schemas.openxmlformats.org/officeDocument/2006/relationships/image" Target="../media/image529.png"/><Relationship Id="rId31" Type="http://schemas.openxmlformats.org/officeDocument/2006/relationships/image" Target="../media/image528.png"/><Relationship Id="rId30" Type="http://schemas.openxmlformats.org/officeDocument/2006/relationships/image" Target="../media/image527.png"/><Relationship Id="rId3" Type="http://schemas.openxmlformats.org/officeDocument/2006/relationships/image" Target="../media/image241.png"/><Relationship Id="rId29" Type="http://schemas.openxmlformats.org/officeDocument/2006/relationships/image" Target="../media/image526.png"/><Relationship Id="rId28" Type="http://schemas.openxmlformats.org/officeDocument/2006/relationships/image" Target="../media/image525.png"/><Relationship Id="rId27" Type="http://schemas.openxmlformats.org/officeDocument/2006/relationships/image" Target="../media/image524.png"/><Relationship Id="rId26" Type="http://schemas.openxmlformats.org/officeDocument/2006/relationships/image" Target="../media/image523.png"/><Relationship Id="rId25" Type="http://schemas.openxmlformats.org/officeDocument/2006/relationships/image" Target="../media/image522.png"/><Relationship Id="rId24" Type="http://schemas.openxmlformats.org/officeDocument/2006/relationships/image" Target="../media/image521.png"/><Relationship Id="rId23" Type="http://schemas.openxmlformats.org/officeDocument/2006/relationships/image" Target="../media/image520.png"/><Relationship Id="rId22" Type="http://schemas.openxmlformats.org/officeDocument/2006/relationships/image" Target="../media/image519.png"/><Relationship Id="rId21" Type="http://schemas.openxmlformats.org/officeDocument/2006/relationships/image" Target="../media/image518.png"/><Relationship Id="rId20" Type="http://schemas.openxmlformats.org/officeDocument/2006/relationships/image" Target="../media/image517.png"/><Relationship Id="rId2" Type="http://schemas.openxmlformats.org/officeDocument/2006/relationships/image" Target="../media/image240.png"/><Relationship Id="rId19" Type="http://schemas.openxmlformats.org/officeDocument/2006/relationships/image" Target="../media/image516.png"/><Relationship Id="rId18" Type="http://schemas.openxmlformats.org/officeDocument/2006/relationships/image" Target="../media/image515.png"/><Relationship Id="rId17" Type="http://schemas.openxmlformats.org/officeDocument/2006/relationships/image" Target="../media/image514.png"/><Relationship Id="rId16" Type="http://schemas.openxmlformats.org/officeDocument/2006/relationships/image" Target="../media/image513.png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230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1.png"/><Relationship Id="rId8" Type="http://schemas.openxmlformats.org/officeDocument/2006/relationships/image" Target="../media/image540.png"/><Relationship Id="rId7" Type="http://schemas.openxmlformats.org/officeDocument/2006/relationships/image" Target="../media/image53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43.png"/><Relationship Id="rId10" Type="http://schemas.openxmlformats.org/officeDocument/2006/relationships/image" Target="../media/image542.png"/><Relationship Id="rId1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48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7.png"/><Relationship Id="rId8" Type="http://schemas.openxmlformats.org/officeDocument/2006/relationships/image" Target="../media/image546.png"/><Relationship Id="rId7" Type="http://schemas.openxmlformats.org/officeDocument/2006/relationships/image" Target="../media/image53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9.png"/><Relationship Id="rId8" Type="http://schemas.openxmlformats.org/officeDocument/2006/relationships/image" Target="../media/image548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50.png"/><Relationship Id="rId1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2.png"/><Relationship Id="rId8" Type="http://schemas.openxmlformats.org/officeDocument/2006/relationships/image" Target="../media/image458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67.png"/><Relationship Id="rId28" Type="http://schemas.openxmlformats.org/officeDocument/2006/relationships/image" Target="../media/image566.png"/><Relationship Id="rId27" Type="http://schemas.openxmlformats.org/officeDocument/2006/relationships/image" Target="../media/image565.png"/><Relationship Id="rId26" Type="http://schemas.openxmlformats.org/officeDocument/2006/relationships/image" Target="../media/image564.png"/><Relationship Id="rId25" Type="http://schemas.openxmlformats.org/officeDocument/2006/relationships/image" Target="../media/image563.png"/><Relationship Id="rId24" Type="http://schemas.openxmlformats.org/officeDocument/2006/relationships/image" Target="../media/image562.png"/><Relationship Id="rId23" Type="http://schemas.openxmlformats.org/officeDocument/2006/relationships/image" Target="../media/image561.png"/><Relationship Id="rId22" Type="http://schemas.openxmlformats.org/officeDocument/2006/relationships/image" Target="../media/image560.png"/><Relationship Id="rId21" Type="http://schemas.openxmlformats.org/officeDocument/2006/relationships/image" Target="../media/image470.png"/><Relationship Id="rId20" Type="http://schemas.openxmlformats.org/officeDocument/2006/relationships/image" Target="../media/image559.png"/><Relationship Id="rId2" Type="http://schemas.openxmlformats.org/officeDocument/2006/relationships/image" Target="../media/image240.png"/><Relationship Id="rId19" Type="http://schemas.openxmlformats.org/officeDocument/2006/relationships/image" Target="../media/image558.png"/><Relationship Id="rId18" Type="http://schemas.openxmlformats.org/officeDocument/2006/relationships/image" Target="../media/image474.png"/><Relationship Id="rId17" Type="http://schemas.openxmlformats.org/officeDocument/2006/relationships/image" Target="../media/image557.png"/><Relationship Id="rId16" Type="http://schemas.openxmlformats.org/officeDocument/2006/relationships/image" Target="../media/image468.png"/><Relationship Id="rId15" Type="http://schemas.openxmlformats.org/officeDocument/2006/relationships/image" Target="../media/image556.png"/><Relationship Id="rId14" Type="http://schemas.openxmlformats.org/officeDocument/2006/relationships/image" Target="../media/image555.png"/><Relationship Id="rId13" Type="http://schemas.openxmlformats.org/officeDocument/2006/relationships/image" Target="../media/image554.png"/><Relationship Id="rId12" Type="http://schemas.openxmlformats.org/officeDocument/2006/relationships/image" Target="../media/image460.png"/><Relationship Id="rId11" Type="http://schemas.openxmlformats.org/officeDocument/2006/relationships/image" Target="../media/image553.png"/><Relationship Id="rId10" Type="http://schemas.openxmlformats.org/officeDocument/2006/relationships/image" Target="../media/image464.png"/><Relationship Id="rId1" Type="http://schemas.openxmlformats.org/officeDocument/2006/relationships/image" Target="../media/image230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8" Type="http://schemas.openxmlformats.org/officeDocument/2006/relationships/image" Target="../media/image569.png"/><Relationship Id="rId7" Type="http://schemas.openxmlformats.org/officeDocument/2006/relationships/image" Target="../media/image56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8" Type="http://schemas.openxmlformats.org/officeDocument/2006/relationships/image" Target="../media/image571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8.png"/><Relationship Id="rId8" Type="http://schemas.openxmlformats.org/officeDocument/2006/relationships/image" Target="../media/image458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0" Type="http://schemas.openxmlformats.org/officeDocument/2006/relationships/slideLayout" Target="../slideLayouts/slideLayout1.xml"/><Relationship Id="rId3" Type="http://schemas.openxmlformats.org/officeDocument/2006/relationships/image" Target="../media/image241.png"/><Relationship Id="rId29" Type="http://schemas.openxmlformats.org/officeDocument/2006/relationships/image" Target="../media/image574.png"/><Relationship Id="rId28" Type="http://schemas.openxmlformats.org/officeDocument/2006/relationships/image" Target="../media/image573.png"/><Relationship Id="rId27" Type="http://schemas.openxmlformats.org/officeDocument/2006/relationships/image" Target="../media/image501.png"/><Relationship Id="rId26" Type="http://schemas.openxmlformats.org/officeDocument/2006/relationships/image" Target="../media/image500.png"/><Relationship Id="rId25" Type="http://schemas.openxmlformats.org/officeDocument/2006/relationships/image" Target="../media/image499.png"/><Relationship Id="rId24" Type="http://schemas.openxmlformats.org/officeDocument/2006/relationships/image" Target="../media/image470.png"/><Relationship Id="rId23" Type="http://schemas.openxmlformats.org/officeDocument/2006/relationships/image" Target="../media/image498.png"/><Relationship Id="rId22" Type="http://schemas.openxmlformats.org/officeDocument/2006/relationships/image" Target="../media/image497.png"/><Relationship Id="rId21" Type="http://schemas.openxmlformats.org/officeDocument/2006/relationships/image" Target="../media/image496.png"/><Relationship Id="rId20" Type="http://schemas.openxmlformats.org/officeDocument/2006/relationships/image" Target="../media/image474.png"/><Relationship Id="rId2" Type="http://schemas.openxmlformats.org/officeDocument/2006/relationships/image" Target="../media/image240.png"/><Relationship Id="rId19" Type="http://schemas.openxmlformats.org/officeDocument/2006/relationships/image" Target="../media/image495.png"/><Relationship Id="rId18" Type="http://schemas.openxmlformats.org/officeDocument/2006/relationships/image" Target="../media/image468.png"/><Relationship Id="rId17" Type="http://schemas.openxmlformats.org/officeDocument/2006/relationships/image" Target="../media/image494.png"/><Relationship Id="rId16" Type="http://schemas.openxmlformats.org/officeDocument/2006/relationships/image" Target="../media/image493.png"/><Relationship Id="rId15" Type="http://schemas.openxmlformats.org/officeDocument/2006/relationships/image" Target="../media/image492.png"/><Relationship Id="rId14" Type="http://schemas.openxmlformats.org/officeDocument/2006/relationships/image" Target="../media/image460.png"/><Relationship Id="rId13" Type="http://schemas.openxmlformats.org/officeDocument/2006/relationships/image" Target="../media/image491.png"/><Relationship Id="rId12" Type="http://schemas.openxmlformats.org/officeDocument/2006/relationships/image" Target="../media/image490.png"/><Relationship Id="rId11" Type="http://schemas.openxmlformats.org/officeDocument/2006/relationships/image" Target="../media/image489.png"/><Relationship Id="rId10" Type="http://schemas.openxmlformats.org/officeDocument/2006/relationships/image" Target="../media/image464.png"/><Relationship Id="rId1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6.png"/><Relationship Id="rId8" Type="http://schemas.openxmlformats.org/officeDocument/2006/relationships/image" Target="../media/image575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7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78.png"/><Relationship Id="rId1" Type="http://schemas.openxmlformats.org/officeDocument/2006/relationships/image" Target="../media/image230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8" Type="http://schemas.openxmlformats.org/officeDocument/2006/relationships/image" Target="../media/image579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2.png"/><Relationship Id="rId8" Type="http://schemas.openxmlformats.org/officeDocument/2006/relationships/image" Target="../media/image581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91.png"/><Relationship Id="rId17" Type="http://schemas.openxmlformats.org/officeDocument/2006/relationships/image" Target="../media/image590.png"/><Relationship Id="rId16" Type="http://schemas.openxmlformats.org/officeDocument/2006/relationships/image" Target="../media/image589.png"/><Relationship Id="rId15" Type="http://schemas.openxmlformats.org/officeDocument/2006/relationships/image" Target="../media/image588.png"/><Relationship Id="rId14" Type="http://schemas.openxmlformats.org/officeDocument/2006/relationships/image" Target="../media/image587.png"/><Relationship Id="rId13" Type="http://schemas.openxmlformats.org/officeDocument/2006/relationships/image" Target="../media/image586.png"/><Relationship Id="rId12" Type="http://schemas.openxmlformats.org/officeDocument/2006/relationships/image" Target="../media/image585.png"/><Relationship Id="rId11" Type="http://schemas.openxmlformats.org/officeDocument/2006/relationships/image" Target="../media/image584.png"/><Relationship Id="rId10" Type="http://schemas.openxmlformats.org/officeDocument/2006/relationships/image" Target="../media/image583.png"/><Relationship Id="rId1" Type="http://schemas.openxmlformats.org/officeDocument/2006/relationships/image" Target="../media/image23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94.png"/><Relationship Id="rId7" Type="http://schemas.openxmlformats.org/officeDocument/2006/relationships/image" Target="../media/image59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620.png"/><Relationship Id="rId34" Type="http://schemas.openxmlformats.org/officeDocument/2006/relationships/image" Target="../media/image619.png"/><Relationship Id="rId33" Type="http://schemas.openxmlformats.org/officeDocument/2006/relationships/image" Target="../media/image618.png"/><Relationship Id="rId32" Type="http://schemas.openxmlformats.org/officeDocument/2006/relationships/image" Target="../media/image617.png"/><Relationship Id="rId31" Type="http://schemas.openxmlformats.org/officeDocument/2006/relationships/image" Target="../media/image616.png"/><Relationship Id="rId30" Type="http://schemas.openxmlformats.org/officeDocument/2006/relationships/image" Target="../media/image615.png"/><Relationship Id="rId3" Type="http://schemas.openxmlformats.org/officeDocument/2006/relationships/image" Target="../media/image241.png"/><Relationship Id="rId29" Type="http://schemas.openxmlformats.org/officeDocument/2006/relationships/image" Target="../media/image614.png"/><Relationship Id="rId28" Type="http://schemas.openxmlformats.org/officeDocument/2006/relationships/image" Target="../media/image613.png"/><Relationship Id="rId27" Type="http://schemas.openxmlformats.org/officeDocument/2006/relationships/image" Target="../media/image612.png"/><Relationship Id="rId26" Type="http://schemas.openxmlformats.org/officeDocument/2006/relationships/image" Target="../media/image611.png"/><Relationship Id="rId25" Type="http://schemas.openxmlformats.org/officeDocument/2006/relationships/image" Target="../media/image610.png"/><Relationship Id="rId24" Type="http://schemas.openxmlformats.org/officeDocument/2006/relationships/image" Target="../media/image609.png"/><Relationship Id="rId23" Type="http://schemas.openxmlformats.org/officeDocument/2006/relationships/image" Target="../media/image608.png"/><Relationship Id="rId22" Type="http://schemas.openxmlformats.org/officeDocument/2006/relationships/image" Target="../media/image607.png"/><Relationship Id="rId21" Type="http://schemas.openxmlformats.org/officeDocument/2006/relationships/image" Target="../media/image606.png"/><Relationship Id="rId20" Type="http://schemas.openxmlformats.org/officeDocument/2006/relationships/image" Target="../media/image605.png"/><Relationship Id="rId2" Type="http://schemas.openxmlformats.org/officeDocument/2006/relationships/image" Target="../media/image240.png"/><Relationship Id="rId19" Type="http://schemas.openxmlformats.org/officeDocument/2006/relationships/image" Target="../media/image604.png"/><Relationship Id="rId18" Type="http://schemas.openxmlformats.org/officeDocument/2006/relationships/image" Target="../media/image603.png"/><Relationship Id="rId17" Type="http://schemas.openxmlformats.org/officeDocument/2006/relationships/image" Target="../media/image602.png"/><Relationship Id="rId16" Type="http://schemas.openxmlformats.org/officeDocument/2006/relationships/image" Target="../media/image601.png"/><Relationship Id="rId15" Type="http://schemas.openxmlformats.org/officeDocument/2006/relationships/image" Target="../media/image600.png"/><Relationship Id="rId14" Type="http://schemas.openxmlformats.org/officeDocument/2006/relationships/image" Target="../media/image599.png"/><Relationship Id="rId13" Type="http://schemas.openxmlformats.org/officeDocument/2006/relationships/image" Target="../media/image598.png"/><Relationship Id="rId12" Type="http://schemas.openxmlformats.org/officeDocument/2006/relationships/image" Target="../media/image597.png"/><Relationship Id="rId11" Type="http://schemas.openxmlformats.org/officeDocument/2006/relationships/image" Target="../media/image596.png"/><Relationship Id="rId10" Type="http://schemas.openxmlformats.org/officeDocument/2006/relationships/image" Target="../media/image595.png"/><Relationship Id="rId1" Type="http://schemas.openxmlformats.org/officeDocument/2006/relationships/image" Target="../media/image23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2.png"/><Relationship Id="rId8" Type="http://schemas.openxmlformats.org/officeDocument/2006/relationships/image" Target="../media/image621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5.png"/><Relationship Id="rId8" Type="http://schemas.openxmlformats.org/officeDocument/2006/relationships/image" Target="../media/image624.png"/><Relationship Id="rId7" Type="http://schemas.openxmlformats.org/officeDocument/2006/relationships/image" Target="../media/image62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27.png"/><Relationship Id="rId10" Type="http://schemas.openxmlformats.org/officeDocument/2006/relationships/image" Target="../media/image626.png"/><Relationship Id="rId1" Type="http://schemas.openxmlformats.org/officeDocument/2006/relationships/image" Target="../media/image23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2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python.org/3.4/library/math.html" TargetMode="External"/><Relationship Id="rId8" Type="http://schemas.openxmlformats.org/officeDocument/2006/relationships/image" Target="../media/image629.png"/><Relationship Id="rId7" Type="http://schemas.openxmlformats.org/officeDocument/2006/relationships/image" Target="../media/image628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634.png"/><Relationship Id="rId13" Type="http://schemas.openxmlformats.org/officeDocument/2006/relationships/image" Target="../media/image633.png"/><Relationship Id="rId12" Type="http://schemas.openxmlformats.org/officeDocument/2006/relationships/image" Target="../media/image632.png"/><Relationship Id="rId11" Type="http://schemas.openxmlformats.org/officeDocument/2006/relationships/image" Target="../media/image631.png"/><Relationship Id="rId10" Type="http://schemas.openxmlformats.org/officeDocument/2006/relationships/image" Target="../media/image630.png"/><Relationship Id="rId1" Type="http://schemas.openxmlformats.org/officeDocument/2006/relationships/image" Target="../media/image230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8" Type="http://schemas.openxmlformats.org/officeDocument/2006/relationships/image" Target="../media/image636.png"/><Relationship Id="rId7" Type="http://schemas.openxmlformats.org/officeDocument/2006/relationships/image" Target="../media/image63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658.png"/><Relationship Id="rId30" Type="http://schemas.openxmlformats.org/officeDocument/2006/relationships/image" Target="../media/image657.png"/><Relationship Id="rId3" Type="http://schemas.openxmlformats.org/officeDocument/2006/relationships/image" Target="../media/image241.png"/><Relationship Id="rId29" Type="http://schemas.openxmlformats.org/officeDocument/2006/relationships/image" Target="../media/image656.png"/><Relationship Id="rId28" Type="http://schemas.openxmlformats.org/officeDocument/2006/relationships/image" Target="../media/image655.png"/><Relationship Id="rId27" Type="http://schemas.openxmlformats.org/officeDocument/2006/relationships/image" Target="../media/image654.png"/><Relationship Id="rId26" Type="http://schemas.openxmlformats.org/officeDocument/2006/relationships/image" Target="../media/image653.png"/><Relationship Id="rId25" Type="http://schemas.openxmlformats.org/officeDocument/2006/relationships/image" Target="../media/image652.png"/><Relationship Id="rId24" Type="http://schemas.openxmlformats.org/officeDocument/2006/relationships/image" Target="../media/image651.png"/><Relationship Id="rId23" Type="http://schemas.openxmlformats.org/officeDocument/2006/relationships/image" Target="../media/image650.png"/><Relationship Id="rId22" Type="http://schemas.openxmlformats.org/officeDocument/2006/relationships/image" Target="../media/image649.png"/><Relationship Id="rId21" Type="http://schemas.openxmlformats.org/officeDocument/2006/relationships/image" Target="../media/image648.png"/><Relationship Id="rId20" Type="http://schemas.openxmlformats.org/officeDocument/2006/relationships/image" Target="../media/image647.png"/><Relationship Id="rId2" Type="http://schemas.openxmlformats.org/officeDocument/2006/relationships/image" Target="../media/image240.png"/><Relationship Id="rId19" Type="http://schemas.openxmlformats.org/officeDocument/2006/relationships/image" Target="../media/image646.png"/><Relationship Id="rId18" Type="http://schemas.openxmlformats.org/officeDocument/2006/relationships/image" Target="../media/image613.png"/><Relationship Id="rId17" Type="http://schemas.openxmlformats.org/officeDocument/2006/relationships/image" Target="../media/image645.png"/><Relationship Id="rId16" Type="http://schemas.openxmlformats.org/officeDocument/2006/relationships/image" Target="../media/image644.png"/><Relationship Id="rId15" Type="http://schemas.openxmlformats.org/officeDocument/2006/relationships/image" Target="../media/image643.png"/><Relationship Id="rId14" Type="http://schemas.openxmlformats.org/officeDocument/2006/relationships/image" Target="../media/image642.png"/><Relationship Id="rId13" Type="http://schemas.openxmlformats.org/officeDocument/2006/relationships/image" Target="../media/image641.png"/><Relationship Id="rId12" Type="http://schemas.openxmlformats.org/officeDocument/2006/relationships/image" Target="../media/image640.png"/><Relationship Id="rId11" Type="http://schemas.openxmlformats.org/officeDocument/2006/relationships/image" Target="../media/image639.png"/><Relationship Id="rId10" Type="http://schemas.openxmlformats.org/officeDocument/2006/relationships/image" Target="../media/image638.png"/><Relationship Id="rId1" Type="http://schemas.openxmlformats.org/officeDocument/2006/relationships/image" Target="../media/image230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60.png"/><Relationship Id="rId1" Type="http://schemas.openxmlformats.org/officeDocument/2006/relationships/image" Target="../media/image23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2.png"/><Relationship Id="rId8" Type="http://schemas.openxmlformats.org/officeDocument/2006/relationships/image" Target="../media/image661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5.png"/><Relationship Id="rId8" Type="http://schemas.openxmlformats.org/officeDocument/2006/relationships/image" Target="../media/image664.png"/><Relationship Id="rId7" Type="http://schemas.openxmlformats.org/officeDocument/2006/relationships/image" Target="../media/image66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693.png"/><Relationship Id="rId37" Type="http://schemas.openxmlformats.org/officeDocument/2006/relationships/image" Target="../media/image692.png"/><Relationship Id="rId36" Type="http://schemas.openxmlformats.org/officeDocument/2006/relationships/image" Target="../media/image691.png"/><Relationship Id="rId35" Type="http://schemas.openxmlformats.org/officeDocument/2006/relationships/image" Target="../media/image690.png"/><Relationship Id="rId34" Type="http://schemas.openxmlformats.org/officeDocument/2006/relationships/image" Target="../media/image689.png"/><Relationship Id="rId33" Type="http://schemas.openxmlformats.org/officeDocument/2006/relationships/image" Target="../media/image688.png"/><Relationship Id="rId32" Type="http://schemas.openxmlformats.org/officeDocument/2006/relationships/image" Target="../media/image687.png"/><Relationship Id="rId31" Type="http://schemas.openxmlformats.org/officeDocument/2006/relationships/image" Target="../media/image686.png"/><Relationship Id="rId30" Type="http://schemas.openxmlformats.org/officeDocument/2006/relationships/image" Target="../media/image685.png"/><Relationship Id="rId3" Type="http://schemas.openxmlformats.org/officeDocument/2006/relationships/image" Target="../media/image241.png"/><Relationship Id="rId29" Type="http://schemas.openxmlformats.org/officeDocument/2006/relationships/image" Target="../media/image684.png"/><Relationship Id="rId28" Type="http://schemas.openxmlformats.org/officeDocument/2006/relationships/image" Target="../media/image683.png"/><Relationship Id="rId27" Type="http://schemas.openxmlformats.org/officeDocument/2006/relationships/image" Target="../media/image682.png"/><Relationship Id="rId26" Type="http://schemas.openxmlformats.org/officeDocument/2006/relationships/image" Target="../media/image681.png"/><Relationship Id="rId25" Type="http://schemas.openxmlformats.org/officeDocument/2006/relationships/image" Target="../media/image680.png"/><Relationship Id="rId24" Type="http://schemas.openxmlformats.org/officeDocument/2006/relationships/image" Target="../media/image679.png"/><Relationship Id="rId23" Type="http://schemas.openxmlformats.org/officeDocument/2006/relationships/image" Target="../media/image678.png"/><Relationship Id="rId22" Type="http://schemas.openxmlformats.org/officeDocument/2006/relationships/image" Target="../media/image677.png"/><Relationship Id="rId21" Type="http://schemas.openxmlformats.org/officeDocument/2006/relationships/image" Target="../media/image676.png"/><Relationship Id="rId20" Type="http://schemas.openxmlformats.org/officeDocument/2006/relationships/image" Target="../media/image675.png"/><Relationship Id="rId2" Type="http://schemas.openxmlformats.org/officeDocument/2006/relationships/image" Target="../media/image240.png"/><Relationship Id="rId19" Type="http://schemas.openxmlformats.org/officeDocument/2006/relationships/image" Target="../media/image674.png"/><Relationship Id="rId18" Type="http://schemas.openxmlformats.org/officeDocument/2006/relationships/image" Target="../media/image673.png"/><Relationship Id="rId17" Type="http://schemas.openxmlformats.org/officeDocument/2006/relationships/image" Target="../media/image672.png"/><Relationship Id="rId16" Type="http://schemas.openxmlformats.org/officeDocument/2006/relationships/image" Target="../media/image671.png"/><Relationship Id="rId15" Type="http://schemas.openxmlformats.org/officeDocument/2006/relationships/image" Target="../media/image670.png"/><Relationship Id="rId14" Type="http://schemas.openxmlformats.org/officeDocument/2006/relationships/image" Target="../media/image669.png"/><Relationship Id="rId13" Type="http://schemas.openxmlformats.org/officeDocument/2006/relationships/image" Target="../media/image668.png"/><Relationship Id="rId12" Type="http://schemas.openxmlformats.org/officeDocument/2006/relationships/image" Target="../media/image667.png"/><Relationship Id="rId11" Type="http://schemas.openxmlformats.org/officeDocument/2006/relationships/image" Target="../media/image666.png"/><Relationship Id="rId10" Type="http://schemas.openxmlformats.org/officeDocument/2006/relationships/image" Target="../media/image458.png"/><Relationship Id="rId1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6.png"/><Relationship Id="rId8" Type="http://schemas.openxmlformats.org/officeDocument/2006/relationships/image" Target="../media/image695.png"/><Relationship Id="rId7" Type="http://schemas.openxmlformats.org/officeDocument/2006/relationships/image" Target="../media/image69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8.png"/><Relationship Id="rId11" Type="http://schemas.openxmlformats.org/officeDocument/2006/relationships/image" Target="../media/image697.png"/><Relationship Id="rId10" Type="http://schemas.openxmlformats.org/officeDocument/2006/relationships/image" Target="../media/image269.png"/><Relationship Id="rId1" Type="http://schemas.openxmlformats.org/officeDocument/2006/relationships/image" Target="../media/image23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9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1.png"/><Relationship Id="rId7" Type="http://schemas.openxmlformats.org/officeDocument/2006/relationships/image" Target="../media/image70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3.png"/><Relationship Id="rId8" Type="http://schemas.openxmlformats.org/officeDocument/2006/relationships/image" Target="../media/image702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5.png"/><Relationship Id="rId8" Type="http://schemas.openxmlformats.org/officeDocument/2006/relationships/image" Target="../media/image704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7.png"/><Relationship Id="rId8" Type="http://schemas.openxmlformats.org/officeDocument/2006/relationships/image" Target="../media/image706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8" Type="http://schemas.openxmlformats.org/officeDocument/2006/relationships/image" Target="../media/image711.png"/><Relationship Id="rId7" Type="http://schemas.openxmlformats.org/officeDocument/2006/relationships/image" Target="../media/image710.png"/><Relationship Id="rId6" Type="http://schemas.openxmlformats.org/officeDocument/2006/relationships/image" Target="../media/image244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757.png"/><Relationship Id="rId53" Type="http://schemas.openxmlformats.org/officeDocument/2006/relationships/image" Target="../media/image756.png"/><Relationship Id="rId52" Type="http://schemas.openxmlformats.org/officeDocument/2006/relationships/image" Target="../media/image755.png"/><Relationship Id="rId51" Type="http://schemas.openxmlformats.org/officeDocument/2006/relationships/image" Target="../media/image754.png"/><Relationship Id="rId50" Type="http://schemas.openxmlformats.org/officeDocument/2006/relationships/image" Target="../media/image753.png"/><Relationship Id="rId5" Type="http://schemas.openxmlformats.org/officeDocument/2006/relationships/image" Target="../media/image243.png"/><Relationship Id="rId49" Type="http://schemas.openxmlformats.org/officeDocument/2006/relationships/image" Target="../media/image752.png"/><Relationship Id="rId48" Type="http://schemas.openxmlformats.org/officeDocument/2006/relationships/image" Target="../media/image751.png"/><Relationship Id="rId47" Type="http://schemas.openxmlformats.org/officeDocument/2006/relationships/image" Target="../media/image750.png"/><Relationship Id="rId46" Type="http://schemas.openxmlformats.org/officeDocument/2006/relationships/image" Target="../media/image749.png"/><Relationship Id="rId45" Type="http://schemas.openxmlformats.org/officeDocument/2006/relationships/image" Target="../media/image748.png"/><Relationship Id="rId44" Type="http://schemas.openxmlformats.org/officeDocument/2006/relationships/image" Target="../media/image747.png"/><Relationship Id="rId43" Type="http://schemas.openxmlformats.org/officeDocument/2006/relationships/image" Target="../media/image746.png"/><Relationship Id="rId42" Type="http://schemas.openxmlformats.org/officeDocument/2006/relationships/image" Target="../media/image745.png"/><Relationship Id="rId41" Type="http://schemas.openxmlformats.org/officeDocument/2006/relationships/image" Target="../media/image744.png"/><Relationship Id="rId40" Type="http://schemas.openxmlformats.org/officeDocument/2006/relationships/image" Target="../media/image743.png"/><Relationship Id="rId4" Type="http://schemas.openxmlformats.org/officeDocument/2006/relationships/image" Target="../media/image242.png"/><Relationship Id="rId39" Type="http://schemas.openxmlformats.org/officeDocument/2006/relationships/image" Target="../media/image742.png"/><Relationship Id="rId38" Type="http://schemas.openxmlformats.org/officeDocument/2006/relationships/image" Target="../media/image741.png"/><Relationship Id="rId37" Type="http://schemas.openxmlformats.org/officeDocument/2006/relationships/image" Target="../media/image740.png"/><Relationship Id="rId36" Type="http://schemas.openxmlformats.org/officeDocument/2006/relationships/image" Target="../media/image739.png"/><Relationship Id="rId35" Type="http://schemas.openxmlformats.org/officeDocument/2006/relationships/image" Target="../media/image738.png"/><Relationship Id="rId34" Type="http://schemas.openxmlformats.org/officeDocument/2006/relationships/image" Target="../media/image737.png"/><Relationship Id="rId33" Type="http://schemas.openxmlformats.org/officeDocument/2006/relationships/image" Target="../media/image736.png"/><Relationship Id="rId32" Type="http://schemas.openxmlformats.org/officeDocument/2006/relationships/image" Target="../media/image735.png"/><Relationship Id="rId31" Type="http://schemas.openxmlformats.org/officeDocument/2006/relationships/image" Target="../media/image734.png"/><Relationship Id="rId30" Type="http://schemas.openxmlformats.org/officeDocument/2006/relationships/image" Target="../media/image733.png"/><Relationship Id="rId3" Type="http://schemas.openxmlformats.org/officeDocument/2006/relationships/image" Target="../media/image241.png"/><Relationship Id="rId29" Type="http://schemas.openxmlformats.org/officeDocument/2006/relationships/image" Target="../media/image732.png"/><Relationship Id="rId28" Type="http://schemas.openxmlformats.org/officeDocument/2006/relationships/image" Target="../media/image731.png"/><Relationship Id="rId27" Type="http://schemas.openxmlformats.org/officeDocument/2006/relationships/image" Target="../media/image730.png"/><Relationship Id="rId26" Type="http://schemas.openxmlformats.org/officeDocument/2006/relationships/image" Target="../media/image729.png"/><Relationship Id="rId25" Type="http://schemas.openxmlformats.org/officeDocument/2006/relationships/image" Target="../media/image728.png"/><Relationship Id="rId24" Type="http://schemas.openxmlformats.org/officeDocument/2006/relationships/image" Target="../media/image727.png"/><Relationship Id="rId23" Type="http://schemas.openxmlformats.org/officeDocument/2006/relationships/image" Target="../media/image726.png"/><Relationship Id="rId22" Type="http://schemas.openxmlformats.org/officeDocument/2006/relationships/image" Target="../media/image725.png"/><Relationship Id="rId21" Type="http://schemas.openxmlformats.org/officeDocument/2006/relationships/image" Target="../media/image724.png"/><Relationship Id="rId20" Type="http://schemas.openxmlformats.org/officeDocument/2006/relationships/image" Target="../media/image723.png"/><Relationship Id="rId2" Type="http://schemas.openxmlformats.org/officeDocument/2006/relationships/image" Target="../media/image240.png"/><Relationship Id="rId19" Type="http://schemas.openxmlformats.org/officeDocument/2006/relationships/image" Target="../media/image722.png"/><Relationship Id="rId18" Type="http://schemas.openxmlformats.org/officeDocument/2006/relationships/image" Target="../media/image721.png"/><Relationship Id="rId17" Type="http://schemas.openxmlformats.org/officeDocument/2006/relationships/image" Target="../media/image720.png"/><Relationship Id="rId16" Type="http://schemas.openxmlformats.org/officeDocument/2006/relationships/image" Target="../media/image719.png"/><Relationship Id="rId15" Type="http://schemas.openxmlformats.org/officeDocument/2006/relationships/image" Target="../media/image718.png"/><Relationship Id="rId14" Type="http://schemas.openxmlformats.org/officeDocument/2006/relationships/image" Target="../media/image717.png"/><Relationship Id="rId13" Type="http://schemas.openxmlformats.org/officeDocument/2006/relationships/image" Target="../media/image716.png"/><Relationship Id="rId12" Type="http://schemas.openxmlformats.org/officeDocument/2006/relationships/image" Target="../media/image715.png"/><Relationship Id="rId11" Type="http://schemas.openxmlformats.org/officeDocument/2006/relationships/image" Target="../media/image714.png"/><Relationship Id="rId10" Type="http://schemas.openxmlformats.org/officeDocument/2006/relationships/image" Target="../media/image713.png"/><Relationship Id="rId1" Type="http://schemas.openxmlformats.org/officeDocument/2006/relationships/image" Target="../media/image230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9.png"/><Relationship Id="rId8" Type="http://schemas.openxmlformats.org/officeDocument/2006/relationships/image" Target="../media/image75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63.png"/><Relationship Id="rId12" Type="http://schemas.openxmlformats.org/officeDocument/2006/relationships/image" Target="../media/image762.png"/><Relationship Id="rId11" Type="http://schemas.openxmlformats.org/officeDocument/2006/relationships/image" Target="../media/image761.png"/><Relationship Id="rId10" Type="http://schemas.openxmlformats.org/officeDocument/2006/relationships/image" Target="../media/image760.png"/><Relationship Id="rId1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6.png"/><Relationship Id="rId8" Type="http://schemas.openxmlformats.org/officeDocument/2006/relationships/image" Target="../media/image244.png"/><Relationship Id="rId7" Type="http://schemas.openxmlformats.org/officeDocument/2006/relationships/image" Target="../media/image765.png"/><Relationship Id="rId6" Type="http://schemas.openxmlformats.org/officeDocument/2006/relationships/image" Target="../media/image76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67.png"/><Relationship Id="rId1" Type="http://schemas.openxmlformats.org/officeDocument/2006/relationships/image" Target="../media/image230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60.png"/><Relationship Id="rId1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9.png"/><Relationship Id="rId8" Type="http://schemas.openxmlformats.org/officeDocument/2006/relationships/image" Target="../media/image768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1.png"/><Relationship Id="rId8" Type="http://schemas.openxmlformats.org/officeDocument/2006/relationships/image" Target="../media/image770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8" Type="http://schemas.openxmlformats.org/officeDocument/2006/relationships/image" Target="../media/image772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5.png"/><Relationship Id="rId8" Type="http://schemas.openxmlformats.org/officeDocument/2006/relationships/image" Target="../media/image774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7.png"/><Relationship Id="rId8" Type="http://schemas.openxmlformats.org/officeDocument/2006/relationships/image" Target="../media/image776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8" Type="http://schemas.openxmlformats.org/officeDocument/2006/relationships/image" Target="../media/image778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81.png"/><Relationship Id="rId10" Type="http://schemas.openxmlformats.org/officeDocument/2006/relationships/image" Target="../media/image780.png"/><Relationship Id="rId1" Type="http://schemas.openxmlformats.org/officeDocument/2006/relationships/image" Target="../media/image230.pn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2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83.png"/><Relationship Id="rId1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8" Type="http://schemas.openxmlformats.org/officeDocument/2006/relationships/image" Target="../media/image784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8" Type="http://schemas.openxmlformats.org/officeDocument/2006/relationships/image" Target="../media/image786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8" Type="http://schemas.openxmlformats.org/officeDocument/2006/relationships/image" Target="../media/image789.png"/><Relationship Id="rId7" Type="http://schemas.openxmlformats.org/officeDocument/2006/relationships/image" Target="../media/image245.png"/><Relationship Id="rId6" Type="http://schemas.openxmlformats.org/officeDocument/2006/relationships/image" Target="../media/image788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2.png"/><Relationship Id="rId8" Type="http://schemas.openxmlformats.org/officeDocument/2006/relationships/image" Target="../media/image791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60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4.png"/><Relationship Id="rId8" Type="http://schemas.openxmlformats.org/officeDocument/2006/relationships/image" Target="../media/image793.png"/><Relationship Id="rId7" Type="http://schemas.openxmlformats.org/officeDocument/2006/relationships/image" Target="../media/image5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8" Type="http://schemas.openxmlformats.org/officeDocument/2006/relationships/image" Target="../media/image795.png"/><Relationship Id="rId7" Type="http://schemas.openxmlformats.org/officeDocument/2006/relationships/image" Target="../media/image694.png"/><Relationship Id="rId6" Type="http://schemas.openxmlformats.org/officeDocument/2006/relationships/image" Target="../media/image788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788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9.png"/><Relationship Id="rId8" Type="http://schemas.openxmlformats.org/officeDocument/2006/relationships/image" Target="../media/image798.png"/><Relationship Id="rId7" Type="http://schemas.openxmlformats.org/officeDocument/2006/relationships/image" Target="../media/image797.png"/><Relationship Id="rId6" Type="http://schemas.openxmlformats.org/officeDocument/2006/relationships/image" Target="../media/image788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8" Type="http://schemas.openxmlformats.org/officeDocument/2006/relationships/image" Target="../media/image800.png"/><Relationship Id="rId7" Type="http://schemas.openxmlformats.org/officeDocument/2006/relationships/image" Target="../media/image797.png"/><Relationship Id="rId6" Type="http://schemas.openxmlformats.org/officeDocument/2006/relationships/image" Target="../media/image788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2.png"/><Relationship Id="rId8" Type="http://schemas.openxmlformats.org/officeDocument/2006/relationships/hyperlink" Target="https://www.nexojornal.com.br/expresso/2017/04/02/Por-que-programar-%C3%A9-o-novo-aprender-ingl%C3%AAs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09.png"/><Relationship Id="rId17" Type="http://schemas.openxmlformats.org/officeDocument/2006/relationships/image" Target="../media/image808.png"/><Relationship Id="rId16" Type="http://schemas.openxmlformats.org/officeDocument/2006/relationships/hyperlink" Target="https://www.youtube.com/watch?v=S9uPNppGsGo" TargetMode="External"/><Relationship Id="rId15" Type="http://schemas.openxmlformats.org/officeDocument/2006/relationships/image" Target="../media/image807.png"/><Relationship Id="rId14" Type="http://schemas.openxmlformats.org/officeDocument/2006/relationships/image" Target="../media/image806.png"/><Relationship Id="rId13" Type="http://schemas.openxmlformats.org/officeDocument/2006/relationships/image" Target="../media/image805.png"/><Relationship Id="rId12" Type="http://schemas.openxmlformats.org/officeDocument/2006/relationships/hyperlink" Target="https://www.youtube.com/watch?v=mHW1Hsqlp6A" TargetMode="External"/><Relationship Id="rId11" Type="http://schemas.openxmlformats.org/officeDocument/2006/relationships/image" Target="../media/image804.png"/><Relationship Id="rId10" Type="http://schemas.openxmlformats.org/officeDocument/2006/relationships/image" Target="../media/image803.png"/><Relationship Id="rId1" Type="http://schemas.openxmlformats.org/officeDocument/2006/relationships/image" Target="../media/image1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3.png"/><Relationship Id="rId8" Type="http://schemas.openxmlformats.org/officeDocument/2006/relationships/image" Target="../media/image812.png"/><Relationship Id="rId7" Type="http://schemas.openxmlformats.org/officeDocument/2006/relationships/image" Target="../media/image811.png"/><Relationship Id="rId6" Type="http://schemas.openxmlformats.org/officeDocument/2006/relationships/image" Target="../media/image810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18.png"/><Relationship Id="rId13" Type="http://schemas.openxmlformats.org/officeDocument/2006/relationships/image" Target="../media/image817.png"/><Relationship Id="rId12" Type="http://schemas.openxmlformats.org/officeDocument/2006/relationships/image" Target="../media/image816.png"/><Relationship Id="rId11" Type="http://schemas.openxmlformats.org/officeDocument/2006/relationships/image" Target="../media/image815.png"/><Relationship Id="rId10" Type="http://schemas.openxmlformats.org/officeDocument/2006/relationships/image" Target="../media/image814.png"/><Relationship Id="rId1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7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99.png"/><Relationship Id="rId17" Type="http://schemas.openxmlformats.org/officeDocument/2006/relationships/image" Target="../media/image98.png"/><Relationship Id="rId16" Type="http://schemas.openxmlformats.org/officeDocument/2006/relationships/image" Target="../media/image97.png"/><Relationship Id="rId15" Type="http://schemas.openxmlformats.org/officeDocument/2006/relationships/image" Target="../media/image96.png"/><Relationship Id="rId14" Type="http://schemas.openxmlformats.org/officeDocument/2006/relationships/image" Target="../media/image95.png"/><Relationship Id="rId13" Type="http://schemas.openxmlformats.org/officeDocument/2006/relationships/image" Target="../media/image94.png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hyperlink" Target="https://www.jetbrains.com/pycharm/download/#section=windows" TargetMode="External"/><Relationship Id="rId13" Type="http://schemas.openxmlformats.org/officeDocument/2006/relationships/image" Target="../media/image102.png"/><Relationship Id="rId12" Type="http://schemas.openxmlformats.org/officeDocument/2006/relationships/hyperlink" Target="https://code.visualstudio.com/download" TargetMode="External"/><Relationship Id="rId11" Type="http://schemas.openxmlformats.org/officeDocument/2006/relationships/image" Target="../media/image101.png"/><Relationship Id="rId10" Type="http://schemas.openxmlformats.org/officeDocument/2006/relationships/hyperlink" Target="https://notepad-plus-plus.org/download/v7.5.4.html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hyperlink" Target="http://pep8.org/" TargetMode="Externa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09.png"/><Relationship Id="rId15" Type="http://schemas.openxmlformats.org/officeDocument/2006/relationships/hyperlink" Target="http://python.org.br/" TargetMode="External"/><Relationship Id="rId14" Type="http://schemas.openxmlformats.org/officeDocument/2006/relationships/image" Target="../media/image108.png"/><Relationship Id="rId13" Type="http://schemas.openxmlformats.org/officeDocument/2006/relationships/image" Target="../media/image107.png"/><Relationship Id="rId12" Type="http://schemas.openxmlformats.org/officeDocument/2006/relationships/hyperlink" Target="http://www.oreilly.com/programming/free/files/python-in-education.pdf" TargetMode="External"/><Relationship Id="rId11" Type="http://schemas.openxmlformats.org/officeDocument/2006/relationships/image" Target="../media/image106.png"/><Relationship Id="rId10" Type="http://schemas.openxmlformats.org/officeDocument/2006/relationships/hyperlink" Target="https://www.youtube.com/watch?v=Mp0vhMDI7fA" TargetMode="Externa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9" Type="http://schemas.openxmlformats.org/officeDocument/2006/relationships/image" Target="../media/image126.png"/><Relationship Id="rId18" Type="http://schemas.openxmlformats.org/officeDocument/2006/relationships/image" Target="../media/image125.png"/><Relationship Id="rId17" Type="http://schemas.openxmlformats.org/officeDocument/2006/relationships/image" Target="../media/image124.png"/><Relationship Id="rId16" Type="http://schemas.openxmlformats.org/officeDocument/2006/relationships/image" Target="../media/image123.png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.png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3.png"/><Relationship Id="rId12" Type="http://schemas.openxmlformats.org/officeDocument/2006/relationships/image" Target="../media/image132.png"/><Relationship Id="rId11" Type="http://schemas.openxmlformats.org/officeDocument/2006/relationships/image" Target="../media/image131.png"/><Relationship Id="rId10" Type="http://schemas.openxmlformats.org/officeDocument/2006/relationships/image" Target="../media/image130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8" Type="http://schemas.openxmlformats.org/officeDocument/2006/relationships/image" Target="../media/image13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6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3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41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2.png"/><Relationship Id="rId14" Type="http://schemas.openxmlformats.org/officeDocument/2006/relationships/image" Target="../media/image151.png"/><Relationship Id="rId13" Type="http://schemas.openxmlformats.org/officeDocument/2006/relationships/image" Target="../media/image150.png"/><Relationship Id="rId12" Type="http://schemas.openxmlformats.org/officeDocument/2006/relationships/image" Target="../media/image149.png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53.png"/><Relationship Id="rId7" Type="http://schemas.openxmlformats.org/officeDocument/2006/relationships/image" Target="../media/image140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64.png"/><Relationship Id="rId25" Type="http://schemas.openxmlformats.org/officeDocument/2006/relationships/image" Target="../media/image163.png"/><Relationship Id="rId24" Type="http://schemas.openxmlformats.org/officeDocument/2006/relationships/image" Target="../media/image162.png"/><Relationship Id="rId23" Type="http://schemas.openxmlformats.org/officeDocument/2006/relationships/image" Target="../media/image161.png"/><Relationship Id="rId22" Type="http://schemas.openxmlformats.org/officeDocument/2006/relationships/image" Target="../media/image160.png"/><Relationship Id="rId21" Type="http://schemas.openxmlformats.org/officeDocument/2006/relationships/image" Target="../media/image159.png"/><Relationship Id="rId20" Type="http://schemas.openxmlformats.org/officeDocument/2006/relationships/image" Target="../media/image158.png"/><Relationship Id="rId2" Type="http://schemas.openxmlformats.org/officeDocument/2006/relationships/image" Target="../media/image17.png"/><Relationship Id="rId19" Type="http://schemas.openxmlformats.org/officeDocument/2006/relationships/image" Target="../media/image157.png"/><Relationship Id="rId18" Type="http://schemas.openxmlformats.org/officeDocument/2006/relationships/image" Target="../media/image156.png"/><Relationship Id="rId17" Type="http://schemas.openxmlformats.org/officeDocument/2006/relationships/image" Target="../media/image155.png"/><Relationship Id="rId16" Type="http://schemas.openxmlformats.org/officeDocument/2006/relationships/image" Target="../media/image154.png"/><Relationship Id="rId15" Type="http://schemas.openxmlformats.org/officeDocument/2006/relationships/image" Target="../media/image151.png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8" Type="http://schemas.openxmlformats.org/officeDocument/2006/relationships/image" Target="../media/image16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png"/><Relationship Id="rId8" Type="http://schemas.openxmlformats.org/officeDocument/2006/relationships/image" Target="../media/image168.png"/><Relationship Id="rId7" Type="http://schemas.openxmlformats.org/officeDocument/2006/relationships/image" Target="../media/image43.png"/><Relationship Id="rId6" Type="http://schemas.openxmlformats.org/officeDocument/2006/relationships/image" Target="../media/image16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43.png"/><Relationship Id="rId6" Type="http://schemas.openxmlformats.org/officeDocument/2006/relationships/image" Target="../media/image17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9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0.png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8.png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image" Target="../media/image192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8" Type="http://schemas.openxmlformats.org/officeDocument/2006/relationships/image" Target="../media/image200.png"/><Relationship Id="rId7" Type="http://schemas.openxmlformats.org/officeDocument/2006/relationships/image" Target="../media/image43.png"/><Relationship Id="rId6" Type="http://schemas.openxmlformats.org/officeDocument/2006/relationships/image" Target="../media/image18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223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" Type="http://schemas.openxmlformats.org/officeDocument/2006/relationships/image" Target="../media/image18.png"/><Relationship Id="rId29" Type="http://schemas.openxmlformats.org/officeDocument/2006/relationships/image" Target="../media/image220.png"/><Relationship Id="rId28" Type="http://schemas.openxmlformats.org/officeDocument/2006/relationships/image" Target="../media/image219.png"/><Relationship Id="rId27" Type="http://schemas.openxmlformats.org/officeDocument/2006/relationships/image" Target="../media/image194.png"/><Relationship Id="rId26" Type="http://schemas.openxmlformats.org/officeDocument/2006/relationships/image" Target="../media/image218.png"/><Relationship Id="rId25" Type="http://schemas.openxmlformats.org/officeDocument/2006/relationships/image" Target="../media/image217.png"/><Relationship Id="rId24" Type="http://schemas.openxmlformats.org/officeDocument/2006/relationships/image" Target="../media/image216.png"/><Relationship Id="rId23" Type="http://schemas.openxmlformats.org/officeDocument/2006/relationships/image" Target="../media/image215.png"/><Relationship Id="rId22" Type="http://schemas.openxmlformats.org/officeDocument/2006/relationships/image" Target="../media/image214.png"/><Relationship Id="rId21" Type="http://schemas.openxmlformats.org/officeDocument/2006/relationships/image" Target="../media/image213.png"/><Relationship Id="rId20" Type="http://schemas.openxmlformats.org/officeDocument/2006/relationships/image" Target="../media/image212.png"/><Relationship Id="rId2" Type="http://schemas.openxmlformats.org/officeDocument/2006/relationships/image" Target="../media/image17.png"/><Relationship Id="rId19" Type="http://schemas.openxmlformats.org/officeDocument/2006/relationships/image" Target="../media/image211.png"/><Relationship Id="rId18" Type="http://schemas.openxmlformats.org/officeDocument/2006/relationships/image" Target="../media/image210.png"/><Relationship Id="rId17" Type="http://schemas.openxmlformats.org/officeDocument/2006/relationships/image" Target="../media/image209.png"/><Relationship Id="rId16" Type="http://schemas.openxmlformats.org/officeDocument/2006/relationships/image" Target="../media/image208.png"/><Relationship Id="rId15" Type="http://schemas.openxmlformats.org/officeDocument/2006/relationships/image" Target="../media/image207.png"/><Relationship Id="rId14" Type="http://schemas.openxmlformats.org/officeDocument/2006/relationships/image" Target="../media/image206.png"/><Relationship Id="rId13" Type="http://schemas.openxmlformats.org/officeDocument/2006/relationships/image" Target="../media/image205.png"/><Relationship Id="rId12" Type="http://schemas.openxmlformats.org/officeDocument/2006/relationships/image" Target="../media/image204.png"/><Relationship Id="rId11" Type="http://schemas.openxmlformats.org/officeDocument/2006/relationships/image" Target="../media/image203.png"/><Relationship Id="rId10" Type="http://schemas.openxmlformats.org/officeDocument/2006/relationships/image" Target="../media/image202.png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png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7.png"/><Relationship Id="rId7" Type="http://schemas.openxmlformats.org/officeDocument/2006/relationships/image" Target="../media/image236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39.png"/><Relationship Id="rId1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png"/><Relationship Id="rId8" Type="http://schemas.openxmlformats.org/officeDocument/2006/relationships/image" Target="../media/image247.png"/><Relationship Id="rId7" Type="http://schemas.openxmlformats.org/officeDocument/2006/relationships/image" Target="../media/image24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52.png"/><Relationship Id="rId7" Type="http://schemas.openxmlformats.org/officeDocument/2006/relationships/image" Target="../media/image25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5.png"/><Relationship Id="rId8" Type="http://schemas.openxmlformats.org/officeDocument/2006/relationships/image" Target="../media/image254.png"/><Relationship Id="rId7" Type="http://schemas.openxmlformats.org/officeDocument/2006/relationships/image" Target="../media/image253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8" Type="http://schemas.openxmlformats.org/officeDocument/2006/relationships/image" Target="../media/image257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4.png"/><Relationship Id="rId1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png"/><Relationship Id="rId8" Type="http://schemas.openxmlformats.org/officeDocument/2006/relationships/image" Target="../media/image266.png"/><Relationship Id="rId7" Type="http://schemas.openxmlformats.org/officeDocument/2006/relationships/image" Target="../media/image26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2" Type="http://schemas.openxmlformats.org/officeDocument/2006/relationships/slideLayout" Target="../slideLayouts/slideLayout1.xml"/><Relationship Id="rId31" Type="http://schemas.openxmlformats.org/officeDocument/2006/relationships/image" Target="../media/image289.png"/><Relationship Id="rId30" Type="http://schemas.openxmlformats.org/officeDocument/2006/relationships/image" Target="../media/image288.png"/><Relationship Id="rId3" Type="http://schemas.openxmlformats.org/officeDocument/2006/relationships/image" Target="../media/image241.png"/><Relationship Id="rId29" Type="http://schemas.openxmlformats.org/officeDocument/2006/relationships/image" Target="../media/image287.png"/><Relationship Id="rId28" Type="http://schemas.openxmlformats.org/officeDocument/2006/relationships/image" Target="../media/image286.png"/><Relationship Id="rId27" Type="http://schemas.openxmlformats.org/officeDocument/2006/relationships/image" Target="../media/image285.png"/><Relationship Id="rId26" Type="http://schemas.openxmlformats.org/officeDocument/2006/relationships/image" Target="../media/image284.png"/><Relationship Id="rId25" Type="http://schemas.openxmlformats.org/officeDocument/2006/relationships/image" Target="../media/image283.png"/><Relationship Id="rId24" Type="http://schemas.openxmlformats.org/officeDocument/2006/relationships/image" Target="../media/image282.png"/><Relationship Id="rId23" Type="http://schemas.openxmlformats.org/officeDocument/2006/relationships/image" Target="../media/image281.png"/><Relationship Id="rId22" Type="http://schemas.openxmlformats.org/officeDocument/2006/relationships/image" Target="../media/image280.png"/><Relationship Id="rId21" Type="http://schemas.openxmlformats.org/officeDocument/2006/relationships/image" Target="../media/image279.png"/><Relationship Id="rId20" Type="http://schemas.openxmlformats.org/officeDocument/2006/relationships/image" Target="../media/image278.png"/><Relationship Id="rId2" Type="http://schemas.openxmlformats.org/officeDocument/2006/relationships/image" Target="../media/image240.png"/><Relationship Id="rId19" Type="http://schemas.openxmlformats.org/officeDocument/2006/relationships/image" Target="../media/image277.png"/><Relationship Id="rId18" Type="http://schemas.openxmlformats.org/officeDocument/2006/relationships/image" Target="../media/image276.png"/><Relationship Id="rId17" Type="http://schemas.openxmlformats.org/officeDocument/2006/relationships/image" Target="../media/image275.png"/><Relationship Id="rId16" Type="http://schemas.openxmlformats.org/officeDocument/2006/relationships/image" Target="../media/image274.png"/><Relationship Id="rId15" Type="http://schemas.openxmlformats.org/officeDocument/2006/relationships/image" Target="../media/image273.png"/><Relationship Id="rId14" Type="http://schemas.openxmlformats.org/officeDocument/2006/relationships/image" Target="../media/image272.png"/><Relationship Id="rId13" Type="http://schemas.openxmlformats.org/officeDocument/2006/relationships/image" Target="../media/image271.png"/><Relationship Id="rId12" Type="http://schemas.openxmlformats.org/officeDocument/2006/relationships/image" Target="../media/image270.png"/><Relationship Id="rId11" Type="http://schemas.openxmlformats.org/officeDocument/2006/relationships/image" Target="../media/image269.png"/><Relationship Id="rId10" Type="http://schemas.openxmlformats.org/officeDocument/2006/relationships/image" Target="../media/image268.png"/><Relationship Id="rId1" Type="http://schemas.openxmlformats.org/officeDocument/2006/relationships/image" Target="../media/image2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9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8" Type="http://schemas.openxmlformats.org/officeDocument/2006/relationships/image" Target="../media/image292.png"/><Relationship Id="rId7" Type="http://schemas.openxmlformats.org/officeDocument/2006/relationships/image" Target="../media/image29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4" Type="http://schemas.openxmlformats.org/officeDocument/2006/relationships/slideLayout" Target="../slideLayouts/slideLayout1.xml"/><Relationship Id="rId43" Type="http://schemas.openxmlformats.org/officeDocument/2006/relationships/image" Target="../media/image323.png"/><Relationship Id="rId42" Type="http://schemas.openxmlformats.org/officeDocument/2006/relationships/image" Target="../media/image322.png"/><Relationship Id="rId41" Type="http://schemas.openxmlformats.org/officeDocument/2006/relationships/image" Target="../media/image321.png"/><Relationship Id="rId40" Type="http://schemas.openxmlformats.org/officeDocument/2006/relationships/image" Target="../media/image320.png"/><Relationship Id="rId4" Type="http://schemas.openxmlformats.org/officeDocument/2006/relationships/image" Target="../media/image242.png"/><Relationship Id="rId39" Type="http://schemas.openxmlformats.org/officeDocument/2006/relationships/image" Target="../media/image319.png"/><Relationship Id="rId38" Type="http://schemas.openxmlformats.org/officeDocument/2006/relationships/image" Target="../media/image318.png"/><Relationship Id="rId37" Type="http://schemas.openxmlformats.org/officeDocument/2006/relationships/image" Target="../media/image317.png"/><Relationship Id="rId36" Type="http://schemas.openxmlformats.org/officeDocument/2006/relationships/image" Target="../media/image316.png"/><Relationship Id="rId35" Type="http://schemas.openxmlformats.org/officeDocument/2006/relationships/image" Target="../media/image315.png"/><Relationship Id="rId34" Type="http://schemas.openxmlformats.org/officeDocument/2006/relationships/image" Target="../media/image314.png"/><Relationship Id="rId33" Type="http://schemas.openxmlformats.org/officeDocument/2006/relationships/image" Target="../media/image269.png"/><Relationship Id="rId32" Type="http://schemas.openxmlformats.org/officeDocument/2006/relationships/image" Target="../media/image270.png"/><Relationship Id="rId31" Type="http://schemas.openxmlformats.org/officeDocument/2006/relationships/image" Target="../media/image313.png"/><Relationship Id="rId30" Type="http://schemas.openxmlformats.org/officeDocument/2006/relationships/image" Target="../media/image312.png"/><Relationship Id="rId3" Type="http://schemas.openxmlformats.org/officeDocument/2006/relationships/image" Target="../media/image241.png"/><Relationship Id="rId29" Type="http://schemas.openxmlformats.org/officeDocument/2006/relationships/image" Target="../media/image311.png"/><Relationship Id="rId28" Type="http://schemas.openxmlformats.org/officeDocument/2006/relationships/image" Target="../media/image310.png"/><Relationship Id="rId27" Type="http://schemas.openxmlformats.org/officeDocument/2006/relationships/image" Target="../media/image309.png"/><Relationship Id="rId26" Type="http://schemas.openxmlformats.org/officeDocument/2006/relationships/image" Target="../media/image308.png"/><Relationship Id="rId25" Type="http://schemas.openxmlformats.org/officeDocument/2006/relationships/image" Target="../media/image307.png"/><Relationship Id="rId24" Type="http://schemas.openxmlformats.org/officeDocument/2006/relationships/image" Target="../media/image287.png"/><Relationship Id="rId23" Type="http://schemas.openxmlformats.org/officeDocument/2006/relationships/image" Target="../media/image306.png"/><Relationship Id="rId22" Type="http://schemas.openxmlformats.org/officeDocument/2006/relationships/image" Target="../media/image305.png"/><Relationship Id="rId21" Type="http://schemas.openxmlformats.org/officeDocument/2006/relationships/image" Target="../media/image304.png"/><Relationship Id="rId20" Type="http://schemas.openxmlformats.org/officeDocument/2006/relationships/image" Target="../media/image303.png"/><Relationship Id="rId2" Type="http://schemas.openxmlformats.org/officeDocument/2006/relationships/image" Target="../media/image240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Relationship Id="rId17" Type="http://schemas.openxmlformats.org/officeDocument/2006/relationships/image" Target="../media/image288.png"/><Relationship Id="rId16" Type="http://schemas.openxmlformats.org/officeDocument/2006/relationships/image" Target="../media/image300.png"/><Relationship Id="rId15" Type="http://schemas.openxmlformats.org/officeDocument/2006/relationships/image" Target="../media/image299.png"/><Relationship Id="rId14" Type="http://schemas.openxmlformats.org/officeDocument/2006/relationships/image" Target="../media/image298.png"/><Relationship Id="rId13" Type="http://schemas.openxmlformats.org/officeDocument/2006/relationships/image" Target="../media/image297.png"/><Relationship Id="rId12" Type="http://schemas.openxmlformats.org/officeDocument/2006/relationships/image" Target="../media/image296.png"/><Relationship Id="rId11" Type="http://schemas.openxmlformats.org/officeDocument/2006/relationships/image" Target="../media/image295.png"/><Relationship Id="rId10" Type="http://schemas.openxmlformats.org/officeDocument/2006/relationships/image" Target="../media/image294.png"/><Relationship Id="rId1" Type="http://schemas.openxmlformats.org/officeDocument/2006/relationships/image" Target="../media/image2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5.png"/><Relationship Id="rId1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7.png"/><Relationship Id="rId8" Type="http://schemas.openxmlformats.org/officeDocument/2006/relationships/image" Target="../media/image57.png"/><Relationship Id="rId7" Type="http://schemas.openxmlformats.org/officeDocument/2006/relationships/image" Target="../media/image32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9" Type="http://schemas.openxmlformats.org/officeDocument/2006/relationships/image" Target="../media/image337.png"/><Relationship Id="rId18" Type="http://schemas.openxmlformats.org/officeDocument/2006/relationships/image" Target="../media/image336.png"/><Relationship Id="rId17" Type="http://schemas.openxmlformats.org/officeDocument/2006/relationships/image" Target="../media/image335.png"/><Relationship Id="rId16" Type="http://schemas.openxmlformats.org/officeDocument/2006/relationships/image" Target="../media/image334.png"/><Relationship Id="rId15" Type="http://schemas.openxmlformats.org/officeDocument/2006/relationships/image" Target="../media/image333.png"/><Relationship Id="rId14" Type="http://schemas.openxmlformats.org/officeDocument/2006/relationships/image" Target="../media/image332.png"/><Relationship Id="rId13" Type="http://schemas.openxmlformats.org/officeDocument/2006/relationships/image" Target="../media/image331.png"/><Relationship Id="rId12" Type="http://schemas.openxmlformats.org/officeDocument/2006/relationships/image" Target="../media/image330.png"/><Relationship Id="rId11" Type="http://schemas.openxmlformats.org/officeDocument/2006/relationships/image" Target="../media/image329.png"/><Relationship Id="rId10" Type="http://schemas.openxmlformats.org/officeDocument/2006/relationships/image" Target="../media/image328.png"/><Relationship Id="rId1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9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338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40.png"/><Relationship Id="rId1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351.png"/><Relationship Id="rId16" Type="http://schemas.openxmlformats.org/officeDocument/2006/relationships/image" Target="../media/image350.png"/><Relationship Id="rId15" Type="http://schemas.openxmlformats.org/officeDocument/2006/relationships/image" Target="../media/image349.png"/><Relationship Id="rId14" Type="http://schemas.openxmlformats.org/officeDocument/2006/relationships/image" Target="../media/image348.png"/><Relationship Id="rId13" Type="http://schemas.openxmlformats.org/officeDocument/2006/relationships/image" Target="../media/image347.png"/><Relationship Id="rId12" Type="http://schemas.openxmlformats.org/officeDocument/2006/relationships/image" Target="../media/image346.png"/><Relationship Id="rId11" Type="http://schemas.openxmlformats.org/officeDocument/2006/relationships/image" Target="../media/image345.png"/><Relationship Id="rId10" Type="http://schemas.openxmlformats.org/officeDocument/2006/relationships/image" Target="../media/image344.png"/><Relationship Id="rId1" Type="http://schemas.openxmlformats.org/officeDocument/2006/relationships/image" Target="../media/image230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3.png"/><Relationship Id="rId8" Type="http://schemas.openxmlformats.org/officeDocument/2006/relationships/image" Target="../media/image352.png"/><Relationship Id="rId7" Type="http://schemas.openxmlformats.org/officeDocument/2006/relationships/image" Target="../media/image245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6.png"/><Relationship Id="rId8" Type="http://schemas.openxmlformats.org/officeDocument/2006/relationships/image" Target="../media/image355.png"/><Relationship Id="rId7" Type="http://schemas.openxmlformats.org/officeDocument/2006/relationships/image" Target="../media/image354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383.png"/><Relationship Id="rId36" Type="http://schemas.openxmlformats.org/officeDocument/2006/relationships/image" Target="../media/image382.png"/><Relationship Id="rId35" Type="http://schemas.openxmlformats.org/officeDocument/2006/relationships/image" Target="../media/image381.png"/><Relationship Id="rId34" Type="http://schemas.openxmlformats.org/officeDocument/2006/relationships/image" Target="../media/image380.png"/><Relationship Id="rId33" Type="http://schemas.openxmlformats.org/officeDocument/2006/relationships/image" Target="../media/image379.png"/><Relationship Id="rId32" Type="http://schemas.openxmlformats.org/officeDocument/2006/relationships/image" Target="../media/image378.png"/><Relationship Id="rId31" Type="http://schemas.openxmlformats.org/officeDocument/2006/relationships/image" Target="../media/image377.png"/><Relationship Id="rId30" Type="http://schemas.openxmlformats.org/officeDocument/2006/relationships/image" Target="../media/image376.png"/><Relationship Id="rId3" Type="http://schemas.openxmlformats.org/officeDocument/2006/relationships/image" Target="../media/image241.png"/><Relationship Id="rId29" Type="http://schemas.openxmlformats.org/officeDocument/2006/relationships/image" Target="../media/image375.png"/><Relationship Id="rId28" Type="http://schemas.openxmlformats.org/officeDocument/2006/relationships/image" Target="../media/image374.png"/><Relationship Id="rId27" Type="http://schemas.openxmlformats.org/officeDocument/2006/relationships/image" Target="../media/image373.png"/><Relationship Id="rId26" Type="http://schemas.openxmlformats.org/officeDocument/2006/relationships/image" Target="../media/image372.png"/><Relationship Id="rId25" Type="http://schemas.openxmlformats.org/officeDocument/2006/relationships/image" Target="../media/image371.png"/><Relationship Id="rId24" Type="http://schemas.openxmlformats.org/officeDocument/2006/relationships/image" Target="../media/image370.png"/><Relationship Id="rId23" Type="http://schemas.openxmlformats.org/officeDocument/2006/relationships/image" Target="../media/image369.png"/><Relationship Id="rId22" Type="http://schemas.openxmlformats.org/officeDocument/2006/relationships/image" Target="../media/image368.png"/><Relationship Id="rId21" Type="http://schemas.openxmlformats.org/officeDocument/2006/relationships/image" Target="../media/image367.png"/><Relationship Id="rId20" Type="http://schemas.openxmlformats.org/officeDocument/2006/relationships/image" Target="../media/image366.png"/><Relationship Id="rId2" Type="http://schemas.openxmlformats.org/officeDocument/2006/relationships/image" Target="../media/image240.png"/><Relationship Id="rId19" Type="http://schemas.openxmlformats.org/officeDocument/2006/relationships/image" Target="../media/image365.png"/><Relationship Id="rId18" Type="http://schemas.openxmlformats.org/officeDocument/2006/relationships/image" Target="../media/image364.png"/><Relationship Id="rId17" Type="http://schemas.openxmlformats.org/officeDocument/2006/relationships/image" Target="../media/image363.png"/><Relationship Id="rId16" Type="http://schemas.openxmlformats.org/officeDocument/2006/relationships/image" Target="../media/image362.png"/><Relationship Id="rId15" Type="http://schemas.openxmlformats.org/officeDocument/2006/relationships/image" Target="../media/image361.png"/><Relationship Id="rId14" Type="http://schemas.openxmlformats.org/officeDocument/2006/relationships/image" Target="../media/image360.png"/><Relationship Id="rId13" Type="http://schemas.openxmlformats.org/officeDocument/2006/relationships/image" Target="../media/image359.png"/><Relationship Id="rId12" Type="http://schemas.openxmlformats.org/officeDocument/2006/relationships/image" Target="../media/image358.png"/><Relationship Id="rId11" Type="http://schemas.openxmlformats.org/officeDocument/2006/relationships/image" Target="../media/image270.png"/><Relationship Id="rId10" Type="http://schemas.openxmlformats.org/officeDocument/2006/relationships/image" Target="../media/image357.png"/><Relationship Id="rId1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9.png"/><Relationship Id="rId8" Type="http://schemas.openxmlformats.org/officeDocument/2006/relationships/image" Target="../media/image368.png"/><Relationship Id="rId7" Type="http://schemas.openxmlformats.org/officeDocument/2006/relationships/image" Target="../media/image367.png"/><Relationship Id="rId6" Type="http://schemas.openxmlformats.org/officeDocument/2006/relationships/image" Target="../media/image38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95.png"/><Relationship Id="rId34" Type="http://schemas.openxmlformats.org/officeDocument/2006/relationships/image" Target="../media/image394.png"/><Relationship Id="rId33" Type="http://schemas.openxmlformats.org/officeDocument/2006/relationships/image" Target="../media/image393.png"/><Relationship Id="rId32" Type="http://schemas.openxmlformats.org/officeDocument/2006/relationships/image" Target="../media/image270.png"/><Relationship Id="rId31" Type="http://schemas.openxmlformats.org/officeDocument/2006/relationships/image" Target="../media/image269.png"/><Relationship Id="rId30" Type="http://schemas.openxmlformats.org/officeDocument/2006/relationships/image" Target="../media/image392.png"/><Relationship Id="rId3" Type="http://schemas.openxmlformats.org/officeDocument/2006/relationships/image" Target="../media/image241.png"/><Relationship Id="rId29" Type="http://schemas.openxmlformats.org/officeDocument/2006/relationships/image" Target="../media/image391.png"/><Relationship Id="rId28" Type="http://schemas.openxmlformats.org/officeDocument/2006/relationships/image" Target="../media/image390.png"/><Relationship Id="rId27" Type="http://schemas.openxmlformats.org/officeDocument/2006/relationships/image" Target="../media/image383.png"/><Relationship Id="rId26" Type="http://schemas.openxmlformats.org/officeDocument/2006/relationships/image" Target="../media/image389.png"/><Relationship Id="rId25" Type="http://schemas.openxmlformats.org/officeDocument/2006/relationships/image" Target="../media/image382.png"/><Relationship Id="rId24" Type="http://schemas.openxmlformats.org/officeDocument/2006/relationships/image" Target="../media/image381.png"/><Relationship Id="rId23" Type="http://schemas.openxmlformats.org/officeDocument/2006/relationships/image" Target="../media/image380.png"/><Relationship Id="rId22" Type="http://schemas.openxmlformats.org/officeDocument/2006/relationships/image" Target="../media/image379.png"/><Relationship Id="rId21" Type="http://schemas.openxmlformats.org/officeDocument/2006/relationships/image" Target="../media/image378.png"/><Relationship Id="rId20" Type="http://schemas.openxmlformats.org/officeDocument/2006/relationships/image" Target="../media/image388.png"/><Relationship Id="rId2" Type="http://schemas.openxmlformats.org/officeDocument/2006/relationships/image" Target="../media/image240.png"/><Relationship Id="rId19" Type="http://schemas.openxmlformats.org/officeDocument/2006/relationships/image" Target="../media/image387.png"/><Relationship Id="rId18" Type="http://schemas.openxmlformats.org/officeDocument/2006/relationships/image" Target="../media/image386.png"/><Relationship Id="rId17" Type="http://schemas.openxmlformats.org/officeDocument/2006/relationships/image" Target="../media/image385.png"/><Relationship Id="rId16" Type="http://schemas.openxmlformats.org/officeDocument/2006/relationships/image" Target="../media/image376.png"/><Relationship Id="rId15" Type="http://schemas.openxmlformats.org/officeDocument/2006/relationships/image" Target="../media/image375.png"/><Relationship Id="rId14" Type="http://schemas.openxmlformats.org/officeDocument/2006/relationships/image" Target="../media/image374.png"/><Relationship Id="rId13" Type="http://schemas.openxmlformats.org/officeDocument/2006/relationships/image" Target="../media/image373.png"/><Relationship Id="rId12" Type="http://schemas.openxmlformats.org/officeDocument/2006/relationships/image" Target="../media/image372.png"/><Relationship Id="rId11" Type="http://schemas.openxmlformats.org/officeDocument/2006/relationships/image" Target="../media/image371.png"/><Relationship Id="rId10" Type="http://schemas.openxmlformats.org/officeDocument/2006/relationships/image" Target="../media/image370.png"/><Relationship Id="rId1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png"/><Relationship Id="rId8" Type="http://schemas.openxmlformats.org/officeDocument/2006/relationships/image" Target="../media/image397.png"/><Relationship Id="rId7" Type="http://schemas.openxmlformats.org/officeDocument/2006/relationships/image" Target="../media/image396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408.png"/><Relationship Id="rId2" Type="http://schemas.openxmlformats.org/officeDocument/2006/relationships/image" Target="../media/image240.png"/><Relationship Id="rId19" Type="http://schemas.openxmlformats.org/officeDocument/2006/relationships/image" Target="../media/image407.png"/><Relationship Id="rId18" Type="http://schemas.openxmlformats.org/officeDocument/2006/relationships/image" Target="../media/image406.png"/><Relationship Id="rId17" Type="http://schemas.openxmlformats.org/officeDocument/2006/relationships/image" Target="../media/image405.png"/><Relationship Id="rId16" Type="http://schemas.openxmlformats.org/officeDocument/2006/relationships/image" Target="../media/image404.png"/><Relationship Id="rId15" Type="http://schemas.openxmlformats.org/officeDocument/2006/relationships/image" Target="../media/image403.png"/><Relationship Id="rId14" Type="http://schemas.openxmlformats.org/officeDocument/2006/relationships/image" Target="../media/image402.png"/><Relationship Id="rId13" Type="http://schemas.openxmlformats.org/officeDocument/2006/relationships/image" Target="../media/image401.png"/><Relationship Id="rId12" Type="http://schemas.openxmlformats.org/officeDocument/2006/relationships/image" Target="../media/image270.png"/><Relationship Id="rId11" Type="http://schemas.openxmlformats.org/officeDocument/2006/relationships/image" Target="../media/image400.png"/><Relationship Id="rId10" Type="http://schemas.openxmlformats.org/officeDocument/2006/relationships/image" Target="../media/image399.png"/><Relationship Id="rId1" Type="http://schemas.openxmlformats.org/officeDocument/2006/relationships/image" Target="../media/image23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0.png"/><Relationship Id="rId8" Type="http://schemas.openxmlformats.org/officeDocument/2006/relationships/image" Target="../media/image398.png"/><Relationship Id="rId7" Type="http://schemas.openxmlformats.org/officeDocument/2006/relationships/image" Target="../media/image409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433.png"/><Relationship Id="rId33" Type="http://schemas.openxmlformats.org/officeDocument/2006/relationships/image" Target="../media/image432.png"/><Relationship Id="rId32" Type="http://schemas.openxmlformats.org/officeDocument/2006/relationships/image" Target="../media/image408.png"/><Relationship Id="rId31" Type="http://schemas.openxmlformats.org/officeDocument/2006/relationships/image" Target="../media/image431.png"/><Relationship Id="rId30" Type="http://schemas.openxmlformats.org/officeDocument/2006/relationships/image" Target="../media/image430.png"/><Relationship Id="rId3" Type="http://schemas.openxmlformats.org/officeDocument/2006/relationships/image" Target="../media/image241.png"/><Relationship Id="rId29" Type="http://schemas.openxmlformats.org/officeDocument/2006/relationships/image" Target="../media/image429.png"/><Relationship Id="rId28" Type="http://schemas.openxmlformats.org/officeDocument/2006/relationships/image" Target="../media/image428.png"/><Relationship Id="rId27" Type="http://schemas.openxmlformats.org/officeDocument/2006/relationships/image" Target="../media/image427.png"/><Relationship Id="rId26" Type="http://schemas.openxmlformats.org/officeDocument/2006/relationships/image" Target="../media/image426.png"/><Relationship Id="rId25" Type="http://schemas.openxmlformats.org/officeDocument/2006/relationships/image" Target="../media/image425.png"/><Relationship Id="rId24" Type="http://schemas.openxmlformats.org/officeDocument/2006/relationships/image" Target="../media/image424.png"/><Relationship Id="rId23" Type="http://schemas.openxmlformats.org/officeDocument/2006/relationships/image" Target="../media/image423.png"/><Relationship Id="rId22" Type="http://schemas.openxmlformats.org/officeDocument/2006/relationships/image" Target="../media/image422.png"/><Relationship Id="rId21" Type="http://schemas.openxmlformats.org/officeDocument/2006/relationships/image" Target="../media/image421.png"/><Relationship Id="rId20" Type="http://schemas.openxmlformats.org/officeDocument/2006/relationships/image" Target="../media/image420.png"/><Relationship Id="rId2" Type="http://schemas.openxmlformats.org/officeDocument/2006/relationships/image" Target="../media/image240.png"/><Relationship Id="rId19" Type="http://schemas.openxmlformats.org/officeDocument/2006/relationships/image" Target="../media/image383.png"/><Relationship Id="rId18" Type="http://schemas.openxmlformats.org/officeDocument/2006/relationships/image" Target="../media/image419.png"/><Relationship Id="rId17" Type="http://schemas.openxmlformats.org/officeDocument/2006/relationships/image" Target="../media/image418.png"/><Relationship Id="rId16" Type="http://schemas.openxmlformats.org/officeDocument/2006/relationships/image" Target="../media/image417.png"/><Relationship Id="rId15" Type="http://schemas.openxmlformats.org/officeDocument/2006/relationships/image" Target="../media/image416.png"/><Relationship Id="rId14" Type="http://schemas.openxmlformats.org/officeDocument/2006/relationships/image" Target="../media/image415.png"/><Relationship Id="rId13" Type="http://schemas.openxmlformats.org/officeDocument/2006/relationships/image" Target="../media/image414.png"/><Relationship Id="rId12" Type="http://schemas.openxmlformats.org/officeDocument/2006/relationships/image" Target="../media/image413.png"/><Relationship Id="rId11" Type="http://schemas.openxmlformats.org/officeDocument/2006/relationships/image" Target="../media/image412.png"/><Relationship Id="rId10" Type="http://schemas.openxmlformats.org/officeDocument/2006/relationships/image" Target="../media/image411.png"/><Relationship Id="rId1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5.png"/><Relationship Id="rId8" Type="http://schemas.openxmlformats.org/officeDocument/2006/relationships/image" Target="../media/image434.png"/><Relationship Id="rId7" Type="http://schemas.openxmlformats.org/officeDocument/2006/relationships/image" Target="../media/image270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36.png"/><Relationship Id="rId1" Type="http://schemas.openxmlformats.org/officeDocument/2006/relationships/image" Target="../media/image23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5.png"/><Relationship Id="rId8" Type="http://schemas.openxmlformats.org/officeDocument/2006/relationships/image" Target="../media/image414.png"/><Relationship Id="rId7" Type="http://schemas.openxmlformats.org/officeDocument/2006/relationships/image" Target="../media/image437.png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3" Type="http://schemas.openxmlformats.org/officeDocument/2006/relationships/image" Target="../media/image24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441.png"/><Relationship Id="rId22" Type="http://schemas.openxmlformats.org/officeDocument/2006/relationships/image" Target="../media/image440.png"/><Relationship Id="rId21" Type="http://schemas.openxmlformats.org/officeDocument/2006/relationships/image" Target="../media/image439.png"/><Relationship Id="rId20" Type="http://schemas.openxmlformats.org/officeDocument/2006/relationships/image" Target="../media/image438.png"/><Relationship Id="rId2" Type="http://schemas.openxmlformats.org/officeDocument/2006/relationships/image" Target="../media/image240.png"/><Relationship Id="rId19" Type="http://schemas.openxmlformats.org/officeDocument/2006/relationships/image" Target="../media/image425.png"/><Relationship Id="rId18" Type="http://schemas.openxmlformats.org/officeDocument/2006/relationships/image" Target="../media/image424.png"/><Relationship Id="rId17" Type="http://schemas.openxmlformats.org/officeDocument/2006/relationships/image" Target="../media/image423.png"/><Relationship Id="rId16" Type="http://schemas.openxmlformats.org/officeDocument/2006/relationships/image" Target="../media/image422.png"/><Relationship Id="rId15" Type="http://schemas.openxmlformats.org/officeDocument/2006/relationships/image" Target="../media/image421.png"/><Relationship Id="rId14" Type="http://schemas.openxmlformats.org/officeDocument/2006/relationships/image" Target="../media/image420.png"/><Relationship Id="rId13" Type="http://schemas.openxmlformats.org/officeDocument/2006/relationships/image" Target="../media/image383.png"/><Relationship Id="rId12" Type="http://schemas.openxmlformats.org/officeDocument/2006/relationships/image" Target="../media/image419.png"/><Relationship Id="rId11" Type="http://schemas.openxmlformats.org/officeDocument/2006/relationships/image" Target="../media/image418.png"/><Relationship Id="rId10" Type="http://schemas.openxmlformats.org/officeDocument/2006/relationships/image" Target="../media/image417.png"/><Relationship Id="rId1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6" y="3377550"/>
            <a:ext cx="721800" cy="1029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61" y="3377550"/>
            <a:ext cx="721800" cy="1029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7550"/>
            <a:ext cx="721798" cy="1029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4" y="3377550"/>
            <a:ext cx="5216700" cy="1029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3785250"/>
            <a:ext cx="7520700" cy="15465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7150" y="3904502"/>
            <a:ext cx="7257415" cy="14579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Introdução à programação </a:t>
            </a:r>
            <a:endParaRPr lang="pt-BR" sz="4740" spc="10" dirty="0">
              <a:solidFill>
                <a:srgbClr val="2185C5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4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com Python</a:t>
            </a:r>
            <a:endParaRPr lang="pt-BR"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907111" y="5358780"/>
            <a:ext cx="34518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Igor Terriaga Santos</a:t>
            </a:r>
            <a:endParaRPr lang="pt-BR"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50" y="183499"/>
            <a:ext cx="3810000" cy="28575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45" y="66040"/>
            <a:ext cx="396621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18828" y="3103380"/>
            <a:ext cx="5830570" cy="1477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arte de programar consiste na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879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arte de organizar e dominar 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133350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complexidade.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57231" y="4527558"/>
            <a:ext cx="153436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-Edgar Dijskstra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64742" y="149093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74395" y="1490935"/>
            <a:ext cx="5142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sequência de Fibonacci é definida pela seguinte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74395" y="1767160"/>
            <a:ext cx="57073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sequência: 0 1 1 2 3 5 8 13 21... Em que cada termo 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374395" y="2043385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sequência é obtido somando os dois termos anteriores.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74395" y="2319610"/>
            <a:ext cx="5896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imprima os n primeiros termos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74395" y="2595835"/>
            <a:ext cx="3892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sequência dos números Fibonacci.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893445" y="3244850"/>
            <a:ext cx="29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lang="pt-BR" altLang="en-US"/>
          </a:p>
        </p:txBody>
      </p:sp>
      <p:sp>
        <p:nvSpPr>
          <p:cNvPr id="13" name="Caixa de Texto 12"/>
          <p:cNvSpPr txBox="1"/>
          <p:nvPr/>
        </p:nvSpPr>
        <p:spPr>
          <a:xfrm>
            <a:off x="1394460" y="3113405"/>
            <a:ext cx="58553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e depois por todos os número impares até o número lido. Se o resto de uma dessas divisões for igual a zero, o numero não é primo.Observe que 0 e 1 não são  primos e que 2 é o único número primo que é par.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294894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4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561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o for?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4255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 vezes temos que listar uma gama específica de valores,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seja, estes valores têm que estar em um determinado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5"/>
            <a:ext cx="1814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intervalo 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45"/>
            <a:ext cx="61309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onde corremos o perigo de entrar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laço infinito, podemos definir o número de vezes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5515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será feita a iteração para cada item do conjunto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352120"/>
            <a:ext cx="1350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752170"/>
            <a:ext cx="64903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Então podemos dizer que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laço 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executado um número de vezes exata.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28446"/>
            <a:ext cx="62096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seria um l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aço indefinido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pois ele só é parado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quando a condição de entrada é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870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maneira mais simples do uso do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fazendo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iteração em um intervalo definido dentro de uma lista.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81975"/>
            <a:ext cx="4009053" cy="518474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0" y="3949550"/>
            <a:ext cx="1153125" cy="9087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3666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for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8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5437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Outro modo de usar 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definindo um intervalo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explícito através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range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7" y="2336234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12" y="245739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91" y="3477440"/>
            <a:ext cx="1675500" cy="3405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2116" y="359859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5"/>
          </a:xfrm>
          <a:prstGeom prst="rect">
            <a:avLst/>
          </a:prstGeom>
        </p:spPr>
      </p:pic>
      <p:pic>
        <p:nvPicPr>
          <p:cNvPr id="15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9" y="2879850"/>
            <a:ext cx="2728350" cy="511574"/>
          </a:xfrm>
          <a:prstGeom prst="rect">
            <a:avLst/>
          </a:prstGeom>
        </p:spPr>
      </p:pic>
      <p:pic>
        <p:nvPicPr>
          <p:cNvPr id="15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4" y="3810634"/>
            <a:ext cx="489625" cy="11681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70659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527149" y="1570957"/>
            <a:ext cx="61080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Define uma lista com  um intervalo inteiro para o laço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47232"/>
            <a:ext cx="6143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Permite controlar a quantidade de iterações em um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2"/>
            <a:ext cx="5755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Oferece um contador que funciona como um iterador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do laço.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5158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Função range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5" y="1176625"/>
            <a:ext cx="5559300" cy="358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9574" y="1373983"/>
            <a:ext cx="3597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receber até 3 parâmetros: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86774" y="1774033"/>
            <a:ext cx="44831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 parâmetro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zero até o antecessor  do que foi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3450" y="2326483"/>
            <a:ext cx="875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definido.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86774" y="2726532"/>
            <a:ext cx="444868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53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 parâmetros</a:t>
            </a:r>
            <a:r>
              <a:rPr sz="153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gera uma lista começando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primeiro parâmetro até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953450" y="3278982"/>
            <a:ext cx="409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antecessor segundo parâmetro, sempre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53450" y="3555208"/>
            <a:ext cx="2376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iterando de um em um.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6774" y="3955258"/>
            <a:ext cx="4165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gera uma lista igual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anterior com 2 parâmetros, porém 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53450" y="4507708"/>
            <a:ext cx="3665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terceiro parâmetro define o valor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53450" y="4783933"/>
            <a:ext cx="2006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5" y="2127737"/>
            <a:ext cx="2783775" cy="19173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720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calcule o fatorial de um número.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26972" y="19709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1970995"/>
            <a:ext cx="608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imprima todos os números ímpares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2736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dois números dados.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26972" y="26472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647270"/>
            <a:ext cx="605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receba a quantidade de termos 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923495"/>
            <a:ext cx="6116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razão de uma progressão aritmética, então imprima a soma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2583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todos os seus termos.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26972" y="381630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370" y="3559810"/>
            <a:ext cx="7680325" cy="193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um número e verifique se é ou não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essa verificação, calcule o resto da divisão do número por 2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depois por todos os número impares até o número lido.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o resto de uma dessas divisões for igual a zero, o numero não é primo.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Observe que 0 e 1 não são  primos e que 2 é o único número primo que é par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8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8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8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704671" y="2897758"/>
            <a:ext cx="210555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8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8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27" y="441225"/>
            <a:ext cx="2421350" cy="242135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20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0"/>
            <a:ext cx="6462600" cy="27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586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(aspas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simples) ou 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(aspas duplas)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podem formar palavras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07"/>
            <a:ext cx="681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textos.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23457"/>
            <a:ext cx="56114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 ser entendida como uma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 assim como  as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cada elemento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907"/>
            <a:ext cx="298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 possui um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57"/>
            <a:ext cx="59645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Cada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caractere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</a:t>
            </a: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não existe o tipo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char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254800"/>
            <a:ext cx="259500" cy="343800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250037"/>
            <a:ext cx="2690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353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254800"/>
            <a:ext cx="259500" cy="343800"/>
          </a:xfrm>
          <a:prstGeom prst="rect">
            <a:avLst/>
          </a:prstGeom>
        </p:spPr>
      </p:pic>
      <p:pic>
        <p:nvPicPr>
          <p:cNvPr id="18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25003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612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254800"/>
            <a:ext cx="259500" cy="343800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25003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50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254800"/>
            <a:ext cx="259500" cy="343800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25003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2910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254800"/>
            <a:ext cx="259500" cy="343800"/>
          </a:xfrm>
          <a:prstGeom prst="rect">
            <a:avLst/>
          </a:prstGeom>
        </p:spPr>
      </p:pic>
      <p:pic>
        <p:nvPicPr>
          <p:cNvPr id="182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250037"/>
            <a:ext cx="269025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21317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254800"/>
            <a:ext cx="259499" cy="343800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250037"/>
            <a:ext cx="269024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872274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254800"/>
            <a:ext cx="259500" cy="343800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25003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2391275" y="43631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4598600"/>
            <a:ext cx="259500" cy="343800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87" y="459383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353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4598600"/>
            <a:ext cx="259500" cy="343800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87" y="459383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612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50" y="4598600"/>
            <a:ext cx="259500" cy="343800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87" y="4593837"/>
            <a:ext cx="269025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650775" y="4706974"/>
            <a:ext cx="166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3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50" y="4598600"/>
            <a:ext cx="259500" cy="343800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87" y="4593837"/>
            <a:ext cx="2690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910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49" y="4598600"/>
            <a:ext cx="259500" cy="343800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7" y="4593837"/>
            <a:ext cx="269025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1317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50" y="4598600"/>
            <a:ext cx="259499" cy="343800"/>
          </a:xfrm>
          <a:prstGeom prst="rect">
            <a:avLst/>
          </a:prstGeom>
        </p:spPr>
      </p:pic>
      <p:pic>
        <p:nvPicPr>
          <p:cNvPr id="184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7" y="4593837"/>
            <a:ext cx="269024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1872275" y="470697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50" y="4598600"/>
            <a:ext cx="259500" cy="3438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7" y="459383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2391275" y="4706974"/>
            <a:ext cx="153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125" y="4165628"/>
            <a:ext cx="1006800" cy="3438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49849" y="428678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24" y="4522400"/>
            <a:ext cx="1295400" cy="3438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3893794" y="4643558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421937"/>
            <a:ext cx="682275" cy="9525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37" y="4406204"/>
            <a:ext cx="52750" cy="40990"/>
          </a:xfrm>
          <a:prstGeom prst="rect">
            <a:avLst/>
          </a:prstGeom>
        </p:spPr>
      </p:pic>
      <p:pic>
        <p:nvPicPr>
          <p:cNvPr id="18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50" y="4770500"/>
            <a:ext cx="729900" cy="330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87" y="4765737"/>
            <a:ext cx="682276" cy="12567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66" y="4753046"/>
            <a:ext cx="52821" cy="40990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95" y="3963250"/>
            <a:ext cx="1853200" cy="101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00" y="1575225"/>
            <a:ext cx="1957200" cy="871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67200" y="1943804"/>
            <a:ext cx="1524000" cy="1143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76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“</a:t>
            </a:r>
            <a:endParaRPr sz="8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83" y="2132900"/>
            <a:ext cx="1710300" cy="1029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76" y="2132900"/>
            <a:ext cx="1709823" cy="1029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900"/>
            <a:ext cx="1710300" cy="1029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4" y="2132900"/>
            <a:ext cx="1710299" cy="1029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25" y="2882400"/>
            <a:ext cx="5723700" cy="285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932614" y="3103380"/>
            <a:ext cx="6480175" cy="2461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Eu escolho uma pessoa preguiçosa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42545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fazer um trabalho duro.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Porque uma pessoa preguiçosa irá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51460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encontrar uma forma fácil de o</a:t>
            </a:r>
            <a:endParaRPr sz="3200">
              <a:latin typeface="Arial" panose="020B0604020202020204"/>
              <a:cs typeface="Arial" panose="020B0604020202020204"/>
            </a:endParaRPr>
          </a:p>
          <a:p>
            <a:pPr marL="2209165" algn="r">
              <a:lnSpc>
                <a:spcPct val="100000"/>
              </a:lnSpc>
            </a:pPr>
            <a:r>
              <a:rPr sz="320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fazer.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388387" y="5441958"/>
            <a:ext cx="1003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-Bill Gates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989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96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as string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possuem um comprimento.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2073782"/>
            <a:ext cx="3942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saber seu tamanho é usado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18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187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7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18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18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188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8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189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900"/>
            <a:ext cx="2606833" cy="857400"/>
          </a:xfrm>
          <a:prstGeom prst="rect">
            <a:avLst/>
          </a:prstGeom>
        </p:spPr>
      </p:pic>
      <p:pic>
        <p:nvPicPr>
          <p:cNvPr id="18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5" y="2586899"/>
            <a:ext cx="2606833" cy="857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8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8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8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8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323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5"/>
            <a:ext cx="6462600" cy="2556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5920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um determinado elemento em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9"/>
            <a:ext cx="49866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índices podem ser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89"/>
            <a:ext cx="57035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positivos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esquerda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323564"/>
            <a:ext cx="5461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Índices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negativos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começam a contagem da direita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3950000"/>
            <a:ext cx="381600" cy="343800"/>
          </a:xfrm>
          <a:prstGeom prst="rect">
            <a:avLst/>
          </a:prstGeom>
        </p:spPr>
      </p:pic>
      <p:pic>
        <p:nvPicPr>
          <p:cNvPr id="190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3945237"/>
            <a:ext cx="391125" cy="353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70398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3950000"/>
            <a:ext cx="381600" cy="343800"/>
          </a:xfrm>
          <a:prstGeom prst="rect">
            <a:avLst/>
          </a:prstGeom>
        </p:spPr>
      </p:pic>
      <p:pic>
        <p:nvPicPr>
          <p:cNvPr id="190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3945237"/>
            <a:ext cx="391125" cy="353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5205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3950000"/>
            <a:ext cx="381600" cy="343800"/>
          </a:xfrm>
          <a:prstGeom prst="rect">
            <a:avLst/>
          </a:prstGeom>
        </p:spPr>
      </p:pic>
      <p:pic>
        <p:nvPicPr>
          <p:cNvPr id="190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3945237"/>
            <a:ext cx="3911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578700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3950000"/>
            <a:ext cx="381599" cy="343800"/>
          </a:xfrm>
          <a:prstGeom prst="rect">
            <a:avLst/>
          </a:prstGeom>
        </p:spPr>
      </p:pic>
      <p:pic>
        <p:nvPicPr>
          <p:cNvPr id="19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3945237"/>
            <a:ext cx="391124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960360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3950000"/>
            <a:ext cx="381600" cy="343800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3945237"/>
            <a:ext cx="391125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15379" y="405837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3950000"/>
            <a:ext cx="381599" cy="343800"/>
          </a:xfrm>
          <a:prstGeom prst="rect">
            <a:avLst/>
          </a:prstGeom>
        </p:spPr>
      </p:pic>
      <p:pic>
        <p:nvPicPr>
          <p:cNvPr id="19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3945237"/>
            <a:ext cx="3911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43371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3950000"/>
            <a:ext cx="381600" cy="343800"/>
          </a:xfrm>
          <a:prstGeom prst="rect">
            <a:avLst/>
          </a:prstGeom>
        </p:spPr>
      </p:pic>
      <p:pic>
        <p:nvPicPr>
          <p:cNvPr id="19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3945237"/>
            <a:ext cx="3911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2197039" y="405837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3" y="4293805"/>
            <a:ext cx="381600" cy="343800"/>
          </a:xfrm>
          <a:prstGeom prst="rect">
            <a:avLst/>
          </a:prstGeom>
        </p:spPr>
      </p:pic>
      <p:pic>
        <p:nvPicPr>
          <p:cNvPr id="19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" y="4289043"/>
            <a:ext cx="3911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0398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3" y="4293805"/>
            <a:ext cx="381600" cy="343800"/>
          </a:xfrm>
          <a:prstGeom prst="rect">
            <a:avLst/>
          </a:prstGeom>
        </p:spPr>
      </p:pic>
      <p:pic>
        <p:nvPicPr>
          <p:cNvPr id="19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71" y="4289043"/>
            <a:ext cx="3911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05205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1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75" y="4293805"/>
            <a:ext cx="381600" cy="343800"/>
          </a:xfrm>
          <a:prstGeom prst="rect">
            <a:avLst/>
          </a:prstGeom>
        </p:spPr>
      </p:pic>
      <p:pic>
        <p:nvPicPr>
          <p:cNvPr id="191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12" y="4289043"/>
            <a:ext cx="3911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578700" y="4402180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35" y="4293805"/>
            <a:ext cx="381599" cy="343800"/>
          </a:xfrm>
          <a:prstGeom prst="rect">
            <a:avLst/>
          </a:prstGeom>
        </p:spPr>
      </p:pic>
      <p:pic>
        <p:nvPicPr>
          <p:cNvPr id="192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73" y="4289043"/>
            <a:ext cx="3911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2960360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54" y="4293805"/>
            <a:ext cx="381600" cy="343800"/>
          </a:xfrm>
          <a:prstGeom prst="rect">
            <a:avLst/>
          </a:prstGeom>
        </p:spPr>
      </p:pic>
      <p:pic>
        <p:nvPicPr>
          <p:cNvPr id="19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4289043"/>
            <a:ext cx="391125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815379" y="4402180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4" y="4293805"/>
            <a:ext cx="381599" cy="343800"/>
          </a:xfrm>
          <a:prstGeom prst="rect">
            <a:avLst/>
          </a:prstGeom>
        </p:spPr>
      </p:pic>
      <p:pic>
        <p:nvPicPr>
          <p:cNvPr id="192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1" y="4289043"/>
            <a:ext cx="3911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433719" y="4402180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15" y="4293805"/>
            <a:ext cx="381600" cy="343800"/>
          </a:xfrm>
          <a:prstGeom prst="rect">
            <a:avLst/>
          </a:prstGeom>
        </p:spPr>
      </p:pic>
      <p:pic>
        <p:nvPicPr>
          <p:cNvPr id="19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52" y="4289043"/>
            <a:ext cx="3911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197039" y="4402180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4647474"/>
            <a:ext cx="381600" cy="343800"/>
          </a:xfrm>
          <a:prstGeom prst="rect">
            <a:avLst/>
          </a:prstGeom>
        </p:spPr>
      </p:pic>
      <p:pic>
        <p:nvPicPr>
          <p:cNvPr id="19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5" y="4642712"/>
            <a:ext cx="3911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7291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-7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4647474"/>
            <a:ext cx="381600" cy="343800"/>
          </a:xfrm>
          <a:prstGeom prst="rect">
            <a:avLst/>
          </a:prstGeom>
        </p:spPr>
      </p:pic>
      <p:pic>
        <p:nvPicPr>
          <p:cNvPr id="19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6" y="4642712"/>
            <a:ext cx="391125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05457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647474"/>
            <a:ext cx="381600" cy="343800"/>
          </a:xfrm>
          <a:prstGeom prst="rect">
            <a:avLst/>
          </a:prstGeom>
        </p:spPr>
      </p:pic>
      <p:pic>
        <p:nvPicPr>
          <p:cNvPr id="19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27" y="4642712"/>
            <a:ext cx="3911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58121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9" y="4647474"/>
            <a:ext cx="381600" cy="343800"/>
          </a:xfrm>
          <a:prstGeom prst="rect">
            <a:avLst/>
          </a:prstGeom>
        </p:spPr>
      </p:pic>
      <p:pic>
        <p:nvPicPr>
          <p:cNvPr id="193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87" y="4642712"/>
            <a:ext cx="3911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962875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69" y="4647474"/>
            <a:ext cx="381599" cy="343800"/>
          </a:xfrm>
          <a:prstGeom prst="rect">
            <a:avLst/>
          </a:prstGeom>
        </p:spPr>
      </p:pic>
      <p:pic>
        <p:nvPicPr>
          <p:cNvPr id="193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6" y="4642712"/>
            <a:ext cx="3911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81789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-4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3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8" y="4647474"/>
            <a:ext cx="381600" cy="343800"/>
          </a:xfrm>
          <a:prstGeom prst="rect">
            <a:avLst/>
          </a:prstGeom>
        </p:spPr>
      </p:pic>
      <p:pic>
        <p:nvPicPr>
          <p:cNvPr id="19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46" y="4642712"/>
            <a:ext cx="3911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436233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29" y="4647474"/>
            <a:ext cx="381600" cy="343800"/>
          </a:xfrm>
          <a:prstGeom prst="rect">
            <a:avLst/>
          </a:prstGeom>
        </p:spPr>
      </p:pic>
      <p:pic>
        <p:nvPicPr>
          <p:cNvPr id="194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66" y="4642712"/>
            <a:ext cx="391125" cy="353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2199554" y="4755849"/>
            <a:ext cx="29141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-3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4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132687"/>
            <a:ext cx="682274" cy="9525"/>
          </a:xfrm>
          <a:prstGeom prst="rect">
            <a:avLst/>
          </a:prstGeom>
        </p:spPr>
      </p:pic>
      <p:pic>
        <p:nvPicPr>
          <p:cNvPr id="194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116954"/>
            <a:ext cx="52750" cy="40991"/>
          </a:xfrm>
          <a:prstGeom prst="rect">
            <a:avLst/>
          </a:prstGeom>
        </p:spPr>
      </p:pic>
      <p:pic>
        <p:nvPicPr>
          <p:cNvPr id="194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1" y="4549906"/>
            <a:ext cx="2033400" cy="344400"/>
          </a:xfrm>
          <a:prstGeom prst="rect">
            <a:avLst/>
          </a:prstGeom>
        </p:spPr>
      </p:pic>
      <p:pic>
        <p:nvPicPr>
          <p:cNvPr id="194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20" y="4806824"/>
            <a:ext cx="682274" cy="9525"/>
          </a:xfrm>
          <a:prstGeom prst="rect">
            <a:avLst/>
          </a:prstGeom>
        </p:spPr>
      </p:pic>
      <p:pic>
        <p:nvPicPr>
          <p:cNvPr id="19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70" y="4791091"/>
            <a:ext cx="52750" cy="40990"/>
          </a:xfrm>
          <a:prstGeom prst="rect">
            <a:avLst/>
          </a:prstGeom>
        </p:spPr>
      </p:pic>
      <p:pic>
        <p:nvPicPr>
          <p:cNvPr id="194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8" y="3887432"/>
            <a:ext cx="2033399" cy="344400"/>
          </a:xfrm>
          <a:prstGeom prst="rect">
            <a:avLst/>
          </a:prstGeom>
        </p:spPr>
      </p:pic>
      <p:pic>
        <p:nvPicPr>
          <p:cNvPr id="19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  <p:pic>
        <p:nvPicPr>
          <p:cNvPr id="19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4011606"/>
            <a:ext cx="1704725" cy="908194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5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491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91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lista de caracteres,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percorrer-la usando os laços de repetição while e for.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5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41350"/>
            <a:ext cx="2635125" cy="2293150"/>
          </a:xfrm>
          <a:prstGeom prst="rect">
            <a:avLst/>
          </a:prstGeom>
        </p:spPr>
      </p:pic>
      <p:pic>
        <p:nvPicPr>
          <p:cNvPr id="195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50"/>
            <a:ext cx="3487049" cy="2189200"/>
          </a:xfrm>
          <a:prstGeom prst="rect">
            <a:avLst/>
          </a:prstGeom>
        </p:spPr>
      </p:pic>
      <p:pic>
        <p:nvPicPr>
          <p:cNvPr id="196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5" y="2441349"/>
            <a:ext cx="3487049" cy="218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64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com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4009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34778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Junta duas ou mais strings.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874" y="1797558"/>
            <a:ext cx="3303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==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determinadas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 são iguais.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473832"/>
            <a:ext cx="3439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&gt;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depois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30262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874" y="3426332"/>
            <a:ext cx="3375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&lt;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Verifica se uma string vem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antes da outra em ordem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550" y="3978783"/>
            <a:ext cx="1055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alfabética.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5" cy="2296650"/>
          </a:xfrm>
          <a:prstGeom prst="rect">
            <a:avLst/>
          </a:prstGeom>
        </p:spPr>
      </p:pic>
      <p:pic>
        <p:nvPicPr>
          <p:cNvPr id="19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50" y="1914674"/>
            <a:ext cx="2935074" cy="22966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1748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428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62477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Verifica se uma determinada string está contida em outra,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assim retornando como resultado True ou False.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5"/>
            <a:ext cx="50209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 ser usado em um comando condicional.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00" y="3258625"/>
            <a:ext cx="4829600" cy="1492024"/>
          </a:xfrm>
          <a:prstGeom prst="rect">
            <a:avLst/>
          </a:prstGeom>
        </p:spPr>
      </p:pic>
      <p:pic>
        <p:nvPicPr>
          <p:cNvPr id="197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55" y="2723515"/>
            <a:ext cx="6308725" cy="194945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316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397507"/>
            <a:ext cx="263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em um número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949957"/>
            <a:ext cx="695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inteiro.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874" y="2350007"/>
            <a:ext cx="27031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Converter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um múmero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902458"/>
            <a:ext cx="450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real.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50" y="4533825"/>
            <a:ext cx="3735899" cy="4359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79095" y="4475024"/>
            <a:ext cx="48475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 Somente possível a conversão se a string for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em formato de número. Ex: ‘10’.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1376550"/>
            <a:ext cx="3884149" cy="2390400"/>
          </a:xfrm>
          <a:prstGeom prst="rect">
            <a:avLst/>
          </a:prstGeom>
        </p:spPr>
      </p:pic>
      <p:pic>
        <p:nvPicPr>
          <p:cNvPr id="19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25" y="689310"/>
            <a:ext cx="3884150" cy="30776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9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9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9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9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683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Fatiando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5198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obter um pedaço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string através de um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876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chamado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slice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29927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sintaxe do comando é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x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corresponde ao início de onde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será gerada a substring.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1972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compreende até onde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será gerada.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219947"/>
            <a:ext cx="3433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for maior que a string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substring termina no último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772397"/>
            <a:ext cx="1028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200150"/>
            <a:ext cx="259500" cy="343800"/>
          </a:xfrm>
          <a:prstGeom prst="rect">
            <a:avLst/>
          </a:prstGeom>
        </p:spPr>
      </p:pic>
      <p:pic>
        <p:nvPicPr>
          <p:cNvPr id="19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1953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49047" y="13085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200150"/>
            <a:ext cx="259499" cy="343800"/>
          </a:xfrm>
          <a:prstGeom prst="rect">
            <a:avLst/>
          </a:prstGeom>
        </p:spPr>
      </p:pic>
      <p:pic>
        <p:nvPicPr>
          <p:cNvPr id="19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1953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08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200150"/>
            <a:ext cx="259499" cy="343800"/>
          </a:xfrm>
          <a:prstGeom prst="rect">
            <a:avLst/>
          </a:prstGeom>
        </p:spPr>
      </p:pic>
      <p:pic>
        <p:nvPicPr>
          <p:cNvPr id="20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1953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2465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200150"/>
            <a:ext cx="259500" cy="343800"/>
          </a:xfrm>
          <a:prstGeom prst="rect">
            <a:avLst/>
          </a:prstGeom>
        </p:spPr>
      </p:pic>
      <p:pic>
        <p:nvPicPr>
          <p:cNvPr id="20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1953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27546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200150"/>
            <a:ext cx="259499" cy="343800"/>
          </a:xfrm>
          <a:prstGeom prst="rect">
            <a:avLst/>
          </a:prstGeom>
        </p:spPr>
      </p:pic>
      <p:pic>
        <p:nvPicPr>
          <p:cNvPr id="200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195387"/>
            <a:ext cx="269024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68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200150"/>
            <a:ext cx="259500" cy="343800"/>
          </a:xfrm>
          <a:prstGeom prst="rect">
            <a:avLst/>
          </a:prstGeom>
        </p:spPr>
      </p:pic>
      <p:pic>
        <p:nvPicPr>
          <p:cNvPr id="20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1953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987047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0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2" y="1543950"/>
            <a:ext cx="259500" cy="343800"/>
          </a:xfrm>
          <a:prstGeom prst="rect">
            <a:avLst/>
          </a:prstGeom>
        </p:spPr>
      </p:pic>
      <p:pic>
        <p:nvPicPr>
          <p:cNvPr id="200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60" y="15391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49047" y="1652324"/>
            <a:ext cx="261721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22" y="1543950"/>
            <a:ext cx="259499" cy="343800"/>
          </a:xfrm>
          <a:prstGeom prst="rect">
            <a:avLst/>
          </a:prstGeom>
        </p:spPr>
      </p:pic>
      <p:pic>
        <p:nvPicPr>
          <p:cNvPr id="201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60" y="1539187"/>
            <a:ext cx="2690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08547" y="1652324"/>
            <a:ext cx="28145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22" y="1543950"/>
            <a:ext cx="259499" cy="343800"/>
          </a:xfrm>
          <a:prstGeom prst="rect">
            <a:avLst/>
          </a:prstGeom>
        </p:spPr>
      </p:pic>
      <p:pic>
        <p:nvPicPr>
          <p:cNvPr id="201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9" y="15391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246547" y="16523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21" y="1543950"/>
            <a:ext cx="259500" cy="343800"/>
          </a:xfrm>
          <a:prstGeom prst="rect">
            <a:avLst/>
          </a:prstGeom>
        </p:spPr>
      </p:pic>
      <p:pic>
        <p:nvPicPr>
          <p:cNvPr id="201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59" y="1539187"/>
            <a:ext cx="269025" cy="353325"/>
          </a:xfrm>
          <a:prstGeom prst="rect">
            <a:avLst/>
          </a:prstGeom>
        </p:spPr>
      </p:pic>
      <p:pic>
        <p:nvPicPr>
          <p:cNvPr id="20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22" y="1543950"/>
            <a:ext cx="259499" cy="343800"/>
          </a:xfrm>
          <a:prstGeom prst="rect">
            <a:avLst/>
          </a:prstGeom>
        </p:spPr>
      </p:pic>
      <p:pic>
        <p:nvPicPr>
          <p:cNvPr id="2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9" y="1539187"/>
            <a:ext cx="269024" cy="353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468047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2" y="1543950"/>
            <a:ext cx="259500" cy="343800"/>
          </a:xfrm>
          <a:prstGeom prst="rect">
            <a:avLst/>
          </a:prstGeom>
        </p:spPr>
      </p:pic>
      <p:pic>
        <p:nvPicPr>
          <p:cNvPr id="201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59" y="1539187"/>
            <a:ext cx="269025" cy="353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987047" y="1652324"/>
            <a:ext cx="2418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200150"/>
            <a:ext cx="259500" cy="343800"/>
          </a:xfrm>
          <a:prstGeom prst="rect">
            <a:avLst/>
          </a:prstGeom>
        </p:spPr>
      </p:pic>
      <p:pic>
        <p:nvPicPr>
          <p:cNvPr id="20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195387"/>
            <a:ext cx="269025" cy="353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506149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200150"/>
            <a:ext cx="259499" cy="343800"/>
          </a:xfrm>
          <a:prstGeom prst="rect">
            <a:avLst/>
          </a:prstGeom>
        </p:spPr>
      </p:pic>
      <p:pic>
        <p:nvPicPr>
          <p:cNvPr id="202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195387"/>
            <a:ext cx="269024" cy="353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7656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200150"/>
            <a:ext cx="259500" cy="343800"/>
          </a:xfrm>
          <a:prstGeom prst="rect">
            <a:avLst/>
          </a:prstGeom>
        </p:spPr>
      </p:pic>
      <p:pic>
        <p:nvPicPr>
          <p:cNvPr id="20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195387"/>
            <a:ext cx="269025" cy="353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8025150" y="13085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24" y="1543950"/>
            <a:ext cx="259500" cy="343800"/>
          </a:xfrm>
          <a:prstGeom prst="rect">
            <a:avLst/>
          </a:prstGeom>
        </p:spPr>
      </p:pic>
      <p:pic>
        <p:nvPicPr>
          <p:cNvPr id="202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62" y="1539187"/>
            <a:ext cx="269025" cy="353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506149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25" y="1543950"/>
            <a:ext cx="259499" cy="343800"/>
          </a:xfrm>
          <a:prstGeom prst="rect">
            <a:avLst/>
          </a:prstGeom>
        </p:spPr>
      </p:pic>
      <p:pic>
        <p:nvPicPr>
          <p:cNvPr id="202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2" y="1539187"/>
            <a:ext cx="269024" cy="353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7656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24" y="1543950"/>
            <a:ext cx="259500" cy="343800"/>
          </a:xfrm>
          <a:prstGeom prst="rect">
            <a:avLst/>
          </a:prstGeom>
        </p:spPr>
      </p:pic>
      <p:pic>
        <p:nvPicPr>
          <p:cNvPr id="203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2" y="1539187"/>
            <a:ext cx="269025" cy="353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8025150" y="16523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3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5" cy="1462125"/>
          </a:xfrm>
          <a:prstGeom prst="rect">
            <a:avLst/>
          </a:prstGeom>
        </p:spPr>
      </p:pic>
      <p:pic>
        <p:nvPicPr>
          <p:cNvPr id="203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25" y="2368300"/>
            <a:ext cx="2558724" cy="146212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57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232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Toda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string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possui um conjunto de métodos ou funções já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inclusos na linguagem que nos ajudam a desempenhar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2236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determinadas tarefas.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  <p:pic>
        <p:nvPicPr>
          <p:cNvPr id="20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636716"/>
            <a:ext cx="7057623" cy="230770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963332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160689"/>
            <a:ext cx="33413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lower(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13140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13189"/>
            <a:ext cx="33794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upper(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todos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caracteres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665639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65689"/>
            <a:ext cx="30549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capitalize(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primeira letra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18139"/>
            <a:ext cx="239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 e o resto em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894364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minúsculas.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294415"/>
            <a:ext cx="38639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title(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Transforma a primeira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 de cada palavra da string em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846865"/>
            <a:ext cx="1104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maiúscula.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  <p:pic>
        <p:nvPicPr>
          <p:cNvPr id="20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852912"/>
            <a:ext cx="3896700" cy="210240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40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find( ):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Procura da esquerda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direita a ocorrência da primeira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8881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rfind(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Procura da direita para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a primeira ocorrência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19796"/>
            <a:ext cx="3510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desejada, então retorna sua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296021"/>
            <a:ext cx="861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5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309450"/>
            <a:ext cx="259500" cy="343800"/>
          </a:xfrm>
          <a:prstGeom prst="rect">
            <a:avLst/>
          </a:prstGeom>
        </p:spPr>
      </p:pic>
      <p:pic>
        <p:nvPicPr>
          <p:cNvPr id="206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304687"/>
            <a:ext cx="269025" cy="353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5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309450"/>
            <a:ext cx="259500" cy="343800"/>
          </a:xfrm>
          <a:prstGeom prst="rect">
            <a:avLst/>
          </a:prstGeom>
        </p:spPr>
      </p:pic>
      <p:pic>
        <p:nvPicPr>
          <p:cNvPr id="206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304687"/>
            <a:ext cx="269025" cy="353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275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309450"/>
            <a:ext cx="259499" cy="343800"/>
          </a:xfrm>
          <a:prstGeom prst="rect">
            <a:avLst/>
          </a:prstGeom>
        </p:spPr>
      </p:pic>
      <p:pic>
        <p:nvPicPr>
          <p:cNvPr id="20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304687"/>
            <a:ext cx="269024" cy="353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3133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309450"/>
            <a:ext cx="259499" cy="343800"/>
          </a:xfrm>
          <a:prstGeom prst="rect">
            <a:avLst/>
          </a:prstGeom>
        </p:spPr>
      </p:pic>
      <p:pic>
        <p:nvPicPr>
          <p:cNvPr id="206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304687"/>
            <a:ext cx="269024" cy="353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72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309450"/>
            <a:ext cx="259500" cy="343800"/>
          </a:xfrm>
          <a:prstGeom prst="rect">
            <a:avLst/>
          </a:prstGeom>
        </p:spPr>
      </p:pic>
      <p:pic>
        <p:nvPicPr>
          <p:cNvPr id="206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304687"/>
            <a:ext cx="2690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94374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309450"/>
            <a:ext cx="259500" cy="343800"/>
          </a:xfrm>
          <a:prstGeom prst="rect">
            <a:avLst/>
          </a:prstGeom>
        </p:spPr>
      </p:pic>
      <p:pic>
        <p:nvPicPr>
          <p:cNvPr id="207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3046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534875" y="14178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309450"/>
            <a:ext cx="259500" cy="343800"/>
          </a:xfrm>
          <a:prstGeom prst="rect">
            <a:avLst/>
          </a:prstGeom>
        </p:spPr>
      </p:pic>
      <p:pic>
        <p:nvPicPr>
          <p:cNvPr id="20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304687"/>
            <a:ext cx="2690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053875" y="1417824"/>
            <a:ext cx="2322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50" y="1653250"/>
            <a:ext cx="259500" cy="343799"/>
          </a:xfrm>
          <a:prstGeom prst="rect">
            <a:avLst/>
          </a:prstGeom>
        </p:spPr>
      </p:pic>
      <p:pic>
        <p:nvPicPr>
          <p:cNvPr id="20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87" y="1648487"/>
            <a:ext cx="269025" cy="35332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015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50" y="1653250"/>
            <a:ext cx="259500" cy="343799"/>
          </a:xfrm>
          <a:prstGeom prst="rect">
            <a:avLst/>
          </a:prstGeom>
        </p:spPr>
      </p:pic>
      <p:pic>
        <p:nvPicPr>
          <p:cNvPr id="20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7" y="1648487"/>
            <a:ext cx="269025" cy="35332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2753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653250"/>
            <a:ext cx="259499" cy="343799"/>
          </a:xfrm>
          <a:prstGeom prst="rect">
            <a:avLst/>
          </a:prstGeom>
        </p:spPr>
      </p:pic>
      <p:pic>
        <p:nvPicPr>
          <p:cNvPr id="20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8" y="1648487"/>
            <a:ext cx="269024" cy="353324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313375" y="1761624"/>
            <a:ext cx="261722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50" y="1653250"/>
            <a:ext cx="259499" cy="343799"/>
          </a:xfrm>
          <a:prstGeom prst="rect">
            <a:avLst/>
          </a:prstGeom>
        </p:spPr>
      </p:pic>
      <p:pic>
        <p:nvPicPr>
          <p:cNvPr id="208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87" y="1648487"/>
            <a:ext cx="269024" cy="353324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572875" y="1761624"/>
            <a:ext cx="2517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50" y="1653250"/>
            <a:ext cx="259500" cy="343799"/>
          </a:xfrm>
          <a:prstGeom prst="rect">
            <a:avLst/>
          </a:prstGeom>
        </p:spPr>
      </p:pic>
      <p:pic>
        <p:nvPicPr>
          <p:cNvPr id="208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87" y="1648487"/>
            <a:ext cx="269025" cy="353324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94374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50" y="1653250"/>
            <a:ext cx="259500" cy="343799"/>
          </a:xfrm>
          <a:prstGeom prst="rect">
            <a:avLst/>
          </a:prstGeom>
        </p:spPr>
      </p:pic>
      <p:pic>
        <p:nvPicPr>
          <p:cNvPr id="208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87" y="1648487"/>
            <a:ext cx="269025" cy="353324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534875" y="1761624"/>
            <a:ext cx="232206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50" y="1653250"/>
            <a:ext cx="259500" cy="343799"/>
          </a:xfrm>
          <a:prstGeom prst="rect">
            <a:avLst/>
          </a:prstGeom>
        </p:spPr>
      </p:pic>
      <p:pic>
        <p:nvPicPr>
          <p:cNvPr id="208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7" y="1648487"/>
            <a:ext cx="269025" cy="353324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53875" y="1761624"/>
            <a:ext cx="2517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2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8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  <p:pic>
        <p:nvPicPr>
          <p:cNvPr id="208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00" y="2464350"/>
            <a:ext cx="26670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0" y="821675"/>
            <a:ext cx="8777100" cy="539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3125" y="919973"/>
            <a:ext cx="8555127" cy="19124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Lorem ipsum dolor sit amet, consectetur adipiscing elit. Donec consequat,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sed condimentum dapibus, quam risus porttitor eros, id pellentesque mauris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tortor at orci. Quisque venenatis accumsan nulla eget scelerisque. Cras interdum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enim ac finibus condimentum. Pellentesque tempor turpis vel lectus vestibulum,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 sollicitudin est congue. Sed placerat ornare nisl, ut tempus magna eleifend sit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amet. Integer ut nisi diam. Proin arcu tortor, auctor in lectus a, consectetur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suscipit justo.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3125" y="3129773"/>
            <a:ext cx="8600389" cy="2741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Curabitur a mi tempus, euismod mi in, finibus ipsum. Fusce finibus erat at nisi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malesuada molestie at ac urna. Proin pharetra libero at justo laoreet, in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ullamcorper eros ornare. Nunc non mollis ipsum, quis efficitur ex. Morbi non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sapien quis justo mollis lobortis. Vivamus a lorem ut mauris ultrices vestibulum.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Nulla dolor sapien, maximus eget augue vitae, pharetra interdum tortor. Praesent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sit amet neque risus. Sed vehicula libero in mattis fringilla. Etiam rutrum massa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non urna aliquam sollicitudin. Aenean enim erat, aliquet sed nisl et, malesuada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vulputate purus. Fusce blandit, sapien nec eleifend accumsan, metus diam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laoreet odio, vitae auctor ex felis non velit. Mauris convallis mattis leo vitae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tempor.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0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0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0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0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7026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replace(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Busca e substitui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pela outra.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407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esquerda.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71"/>
            <a:ext cx="33661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espaços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branco à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46"/>
            <a:ext cx="3969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strip(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os espaços ambos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esquerda como da direita.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  <p:pic>
        <p:nvPicPr>
          <p:cNvPr id="20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00" y="1215787"/>
            <a:ext cx="3896700" cy="177989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550" y="1518876"/>
            <a:ext cx="72364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que leia duas Strings. Verifique se a segunda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ocorre dentro da primeira e imprima a posição de início.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49170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Escreva um programa que leia duas Strings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 gere uma terceira com os caracteres comuns às duas strings lidas.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 programa que leia duas strings e gere uma terceira apenas com os caracteres que aparecem em umas delas.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1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5403" y="2897758"/>
            <a:ext cx="2739542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Funções 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1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1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  <p:pic>
        <p:nvPicPr>
          <p:cNvPr id="21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50" y="510025"/>
            <a:ext cx="2158299" cy="23525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5773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606"/>
            <a:ext cx="6462600" cy="3551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64"/>
            <a:ext cx="64585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em Python é uma maneira de organizar sua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aplicação, onde através de um conjunto de código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reusável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414"/>
            <a:ext cx="5974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receber um ou mais argumentos como entrada,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99639"/>
            <a:ext cx="5347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computar algo, então retornar o resultado esperado.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99689"/>
            <a:ext cx="4625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dois tipos de funções em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99739"/>
            <a:ext cx="61582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Funções Built-in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 são aquelas que já estão feitas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disponíveis para uso dentro da linguagem, ex: print( ),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752189"/>
            <a:ext cx="1511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int( ), float ( )...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152239"/>
            <a:ext cx="607314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construídas pelo próprio programador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aquelas definidas de acordo com a necessidade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704689"/>
            <a:ext cx="820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999" y="1390943"/>
            <a:ext cx="1732531" cy="1715206"/>
          </a:xfrm>
          <a:prstGeom prst="rect">
            <a:avLst/>
          </a:prstGeom>
        </p:spPr>
      </p:pic>
      <p:pic>
        <p:nvPicPr>
          <p:cNvPr id="21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04" y="1390943"/>
            <a:ext cx="1732531" cy="171520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Construindo funções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67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definir uma função é usada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palavra chave reservada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def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638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seguida pelo nome da função e 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4385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corpo da função deve ser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indentada após sua definição.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8931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está no corpo da função é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será executado por 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543671"/>
            <a:ext cx="3795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Após construir a função é preciso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para que a mesma seja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96121"/>
            <a:ext cx="1130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96172"/>
            <a:ext cx="3225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vez definida é possível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chamá-la quando quiser.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75" y="1785937"/>
            <a:ext cx="3343275" cy="1571625"/>
          </a:xfrm>
          <a:prstGeom prst="rect">
            <a:avLst/>
          </a:prstGeom>
        </p:spPr>
      </p:pic>
      <p:pic>
        <p:nvPicPr>
          <p:cNvPr id="21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1612174"/>
            <a:ext cx="3463200" cy="857400"/>
          </a:xfrm>
          <a:prstGeom prst="rect">
            <a:avLst/>
          </a:prstGeom>
        </p:spPr>
      </p:pic>
      <p:pic>
        <p:nvPicPr>
          <p:cNvPr id="214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1607412"/>
            <a:ext cx="3472724" cy="866925"/>
          </a:xfrm>
          <a:prstGeom prst="rect">
            <a:avLst/>
          </a:prstGeom>
        </p:spPr>
      </p:pic>
      <p:pic>
        <p:nvPicPr>
          <p:cNvPr id="21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00" y="2608425"/>
            <a:ext cx="3463200" cy="857400"/>
          </a:xfrm>
          <a:prstGeom prst="rect">
            <a:avLst/>
          </a:prstGeom>
        </p:spPr>
      </p:pic>
      <p:pic>
        <p:nvPicPr>
          <p:cNvPr id="21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37" y="2603662"/>
            <a:ext cx="3472724" cy="866925"/>
          </a:xfrm>
          <a:prstGeom prst="rect">
            <a:avLst/>
          </a:prstGeom>
        </p:spPr>
      </p:pic>
      <p:pic>
        <p:nvPicPr>
          <p:cNvPr id="21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612025"/>
            <a:ext cx="3123599" cy="3438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867263" y="733183"/>
            <a:ext cx="1924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Definindo a função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8" y="4187699"/>
            <a:ext cx="3123599" cy="3438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800169" y="4308858"/>
            <a:ext cx="205854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Chamando a função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625" y="951062"/>
            <a:ext cx="9525" cy="608774"/>
          </a:xfrm>
          <a:prstGeom prst="rect">
            <a:avLst/>
          </a:prstGeom>
        </p:spPr>
      </p:pic>
      <p:pic>
        <p:nvPicPr>
          <p:cNvPr id="21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2" y="1550312"/>
            <a:ext cx="40990" cy="52750"/>
          </a:xfrm>
          <a:prstGeom prst="rect">
            <a:avLst/>
          </a:prstGeom>
        </p:spPr>
      </p:pic>
      <p:pic>
        <p:nvPicPr>
          <p:cNvPr id="21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00" y="3465825"/>
            <a:ext cx="19199" cy="803700"/>
          </a:xfrm>
          <a:prstGeom prst="rect">
            <a:avLst/>
          </a:prstGeom>
        </p:spPr>
      </p:pic>
      <p:pic>
        <p:nvPicPr>
          <p:cNvPr id="21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02" y="3518196"/>
            <a:ext cx="27359" cy="756091"/>
          </a:xfrm>
          <a:prstGeom prst="rect">
            <a:avLst/>
          </a:prstGeom>
        </p:spPr>
      </p:pic>
      <p:pic>
        <p:nvPicPr>
          <p:cNvPr id="21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4" y="3474983"/>
            <a:ext cx="40981" cy="53113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49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pode conter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retornar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não 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3328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Argumento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de entrada, que dependendo dele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mesma função pode executar tipos diferentes de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591183"/>
            <a:ext cx="6693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variável que pode ser manipulada dentro 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através de um argumento passado pela mesma.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67458"/>
            <a:ext cx="69259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função tiver mais de um argumento ou parâmetro, eles 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separados 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943733"/>
            <a:ext cx="6169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retornar um valor pode-se usar a palavra reservada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return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620008"/>
            <a:ext cx="6603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que não retornam um valor são chamadas de ‘void’.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1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1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6488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Esqueleto de uma função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25" y="2349337"/>
            <a:ext cx="3276600" cy="1381125"/>
          </a:xfrm>
          <a:prstGeom prst="rect">
            <a:avLst/>
          </a:prstGeom>
        </p:spPr>
      </p:pic>
      <p:pic>
        <p:nvPicPr>
          <p:cNvPr id="21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87" y="1471500"/>
            <a:ext cx="3123600" cy="343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72895" y="1592658"/>
            <a:ext cx="12188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Parâmetros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5" y="2380475"/>
            <a:ext cx="1246800" cy="201600"/>
          </a:xfrm>
          <a:prstGeom prst="rect">
            <a:avLst/>
          </a:prstGeom>
        </p:spPr>
      </p:pic>
      <p:pic>
        <p:nvPicPr>
          <p:cNvPr id="21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12" y="2375712"/>
            <a:ext cx="1256325" cy="211125"/>
          </a:xfrm>
          <a:prstGeom prst="rect">
            <a:avLst/>
          </a:prstGeom>
        </p:spPr>
      </p:pic>
      <p:pic>
        <p:nvPicPr>
          <p:cNvPr id="21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73" y="2596475"/>
            <a:ext cx="1472400" cy="201600"/>
          </a:xfrm>
          <a:prstGeom prst="rect">
            <a:avLst/>
          </a:prstGeom>
        </p:spPr>
      </p:pic>
      <p:pic>
        <p:nvPicPr>
          <p:cNvPr id="21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0" y="2591712"/>
            <a:ext cx="1481925" cy="211125"/>
          </a:xfrm>
          <a:prstGeom prst="rect">
            <a:avLst/>
          </a:prstGeom>
        </p:spPr>
      </p:pic>
      <p:pic>
        <p:nvPicPr>
          <p:cNvPr id="21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75" y="1815275"/>
            <a:ext cx="2405700" cy="565199"/>
          </a:xfrm>
          <a:prstGeom prst="rect">
            <a:avLst/>
          </a:prstGeom>
        </p:spPr>
      </p:pic>
      <p:pic>
        <p:nvPicPr>
          <p:cNvPr id="21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12" y="1823583"/>
            <a:ext cx="2359590" cy="561653"/>
          </a:xfrm>
          <a:prstGeom prst="rect">
            <a:avLst/>
          </a:prstGeom>
        </p:spPr>
      </p:pic>
      <p:pic>
        <p:nvPicPr>
          <p:cNvPr id="21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9" y="1808268"/>
            <a:ext cx="55202" cy="40156"/>
          </a:xfrm>
          <a:prstGeom prst="rect">
            <a:avLst/>
          </a:prstGeom>
        </p:spPr>
      </p:pic>
      <p:pic>
        <p:nvPicPr>
          <p:cNvPr id="21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3" y="1815275"/>
            <a:ext cx="1505701" cy="881999"/>
          </a:xfrm>
          <a:prstGeom prst="rect">
            <a:avLst/>
          </a:prstGeom>
        </p:spPr>
      </p:pic>
      <p:pic>
        <p:nvPicPr>
          <p:cNvPr id="21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10" y="1839398"/>
            <a:ext cx="1465912" cy="862639"/>
          </a:xfrm>
          <a:prstGeom prst="rect">
            <a:avLst/>
          </a:prstGeom>
        </p:spPr>
      </p:pic>
      <p:pic>
        <p:nvPicPr>
          <p:cNvPr id="21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1817550"/>
            <a:ext cx="54775" cy="44948"/>
          </a:xfrm>
          <a:prstGeom prst="rect">
            <a:avLst/>
          </a:prstGeom>
        </p:spPr>
      </p:pic>
      <p:pic>
        <p:nvPicPr>
          <p:cNvPr id="21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5"/>
            <a:ext cx="2405697" cy="343800"/>
          </a:xfrm>
          <a:prstGeom prst="rect">
            <a:avLst/>
          </a:prstGeom>
        </p:spPr>
      </p:pic>
      <p:pic>
        <p:nvPicPr>
          <p:cNvPr id="21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0" y="2596475"/>
            <a:ext cx="2342099" cy="201600"/>
          </a:xfrm>
          <a:prstGeom prst="rect">
            <a:avLst/>
          </a:prstGeom>
        </p:spPr>
      </p:pic>
      <p:pic>
        <p:nvPicPr>
          <p:cNvPr id="21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37" y="2591712"/>
            <a:ext cx="2351624" cy="211125"/>
          </a:xfrm>
          <a:prstGeom prst="rect">
            <a:avLst/>
          </a:prstGeom>
        </p:spPr>
      </p:pic>
      <p:pic>
        <p:nvPicPr>
          <p:cNvPr id="21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0" y="2697275"/>
            <a:ext cx="1637400" cy="86100"/>
          </a:xfrm>
          <a:prstGeom prst="rect">
            <a:avLst/>
          </a:prstGeom>
        </p:spPr>
      </p:pic>
      <p:pic>
        <p:nvPicPr>
          <p:cNvPr id="21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08" y="2692512"/>
            <a:ext cx="1589854" cy="92624"/>
          </a:xfrm>
          <a:prstGeom prst="rect">
            <a:avLst/>
          </a:prstGeom>
        </p:spPr>
      </p:pic>
      <p:pic>
        <p:nvPicPr>
          <p:cNvPr id="21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42" y="2759900"/>
            <a:ext cx="53517" cy="40947"/>
          </a:xfrm>
          <a:prstGeom prst="rect">
            <a:avLst/>
          </a:prstGeom>
        </p:spPr>
      </p:pic>
      <p:pic>
        <p:nvPicPr>
          <p:cNvPr id="21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99" y="3024075"/>
            <a:ext cx="516300" cy="201600"/>
          </a:xfrm>
          <a:prstGeom prst="rect">
            <a:avLst/>
          </a:prstGeom>
        </p:spPr>
      </p:pic>
      <p:pic>
        <p:nvPicPr>
          <p:cNvPr id="21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37" y="3019312"/>
            <a:ext cx="525825" cy="211125"/>
          </a:xfrm>
          <a:prstGeom prst="rect">
            <a:avLst/>
          </a:prstGeom>
        </p:spPr>
      </p:pic>
      <p:pic>
        <p:nvPicPr>
          <p:cNvPr id="21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7" y="4516650"/>
            <a:ext cx="2405699" cy="343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140922" y="4637808"/>
            <a:ext cx="12817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Argumentos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9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125"/>
            <a:ext cx="2405697" cy="343800"/>
          </a:xfrm>
          <a:prstGeom prst="rect">
            <a:avLst/>
          </a:prstGeom>
        </p:spPr>
      </p:pic>
      <p:pic>
        <p:nvPicPr>
          <p:cNvPr id="219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87" y="3220912"/>
            <a:ext cx="9525" cy="1323975"/>
          </a:xfrm>
          <a:prstGeom prst="rect">
            <a:avLst/>
          </a:prstGeom>
        </p:spPr>
      </p:pic>
      <p:pic>
        <p:nvPicPr>
          <p:cNvPr id="219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54" y="4535362"/>
            <a:ext cx="40990" cy="52750"/>
          </a:xfrm>
          <a:prstGeom prst="rect">
            <a:avLst/>
          </a:prstGeom>
        </p:spPr>
      </p:pic>
      <p:pic>
        <p:nvPicPr>
          <p:cNvPr id="219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10" y="3225675"/>
            <a:ext cx="393600" cy="201600"/>
          </a:xfrm>
          <a:prstGeom prst="rect">
            <a:avLst/>
          </a:prstGeom>
        </p:spPr>
      </p:pic>
      <p:pic>
        <p:nvPicPr>
          <p:cNvPr id="219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47" y="3220912"/>
            <a:ext cx="403125" cy="211125"/>
          </a:xfrm>
          <a:prstGeom prst="rect">
            <a:avLst/>
          </a:prstGeom>
        </p:spPr>
      </p:pic>
      <p:pic>
        <p:nvPicPr>
          <p:cNvPr id="219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10" y="3326475"/>
            <a:ext cx="563700" cy="23700"/>
          </a:xfrm>
          <a:prstGeom prst="rect">
            <a:avLst/>
          </a:prstGeom>
        </p:spPr>
      </p:pic>
      <p:pic>
        <p:nvPicPr>
          <p:cNvPr id="219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47" y="3321712"/>
            <a:ext cx="516125" cy="30824"/>
          </a:xfrm>
          <a:prstGeom prst="rect">
            <a:avLst/>
          </a:prstGeom>
        </p:spPr>
      </p:pic>
      <p:pic>
        <p:nvPicPr>
          <p:cNvPr id="219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59" y="3327293"/>
            <a:ext cx="53373" cy="4096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07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Built-in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4690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min(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menor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255460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 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627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max( ) :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o maior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9997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dentro de 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6798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sum(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lista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então soma todos 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201168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dentro dela.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83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abs(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 número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argumento e retorna seu módulo.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  <p:pic>
        <p:nvPicPr>
          <p:cNvPr id="22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75" y="1765875"/>
            <a:ext cx="3305175" cy="227647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31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Funções Recursivas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2"/>
            <a:ext cx="6462600" cy="13595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0"/>
            <a:ext cx="58058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Funções podem chamar outras funções dentro delas.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71000"/>
            <a:ext cx="6329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uma função chama ela mesma isto é chamado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recursividade.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3043555"/>
            <a:ext cx="2646045" cy="1490980"/>
          </a:xfrm>
          <a:prstGeom prst="rect">
            <a:avLst/>
          </a:prstGeom>
        </p:spPr>
      </p:pic>
      <p:pic>
        <p:nvPicPr>
          <p:cNvPr id="22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3034030"/>
            <a:ext cx="2878455" cy="150050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45034" y="3164557"/>
            <a:ext cx="82684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19275" y="3717008"/>
            <a:ext cx="21893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n! = 1,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=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19275" y="3993233"/>
            <a:ext cx="2637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n * (n - 1)!,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      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se n &gt; 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50" y="2735992"/>
            <a:ext cx="3937946" cy="2105507"/>
          </a:xfrm>
          <a:prstGeom prst="rect">
            <a:avLst/>
          </a:prstGeom>
        </p:spPr>
      </p:pic>
      <p:pic>
        <p:nvPicPr>
          <p:cNvPr id="22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5" y="2735992"/>
            <a:ext cx="3937946" cy="2105507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496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Bibliotecas de funções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39713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462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é um conjunto de funções que podem ser usadas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pelo programador para facilitar seu trabalho.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908"/>
            <a:ext cx="6454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já existe uma série de bibliotecas  pré definidas.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14958"/>
            <a:ext cx="57702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usá-las é preciso usar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import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então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o nome, ou caminho da biblioteca.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91233"/>
            <a:ext cx="6293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quisermos usar apenas uma função específica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biblioteca é usado o comando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from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5538470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Você poderia responder essas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 perguntas?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76500"/>
            <a:ext cx="6462600" cy="1905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697480"/>
            <a:ext cx="4964430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vogais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3764280"/>
            <a:ext cx="5797677" cy="3810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Quantas consoantes tem no texto?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581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Biblioteca math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3"/>
            <a:ext cx="4048800" cy="3001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1"/>
            <a:ext cx="3636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Biblioteca com diversas funções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matemáticas: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14905"/>
            <a:ext cx="3307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sin, cos, tan, asin, acos, atan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314955"/>
            <a:ext cx="190103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log, log2, log10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15005"/>
            <a:ext cx="133616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pow, sqrt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115055"/>
            <a:ext cx="1328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floor, ceil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515105"/>
            <a:ext cx="124792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factorial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4" y="4115750"/>
            <a:ext cx="7317000" cy="9096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56250" y="4313108"/>
            <a:ext cx="4422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*Mais informações sobre a biblioteca math: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6250" y="4713158"/>
            <a:ext cx="465338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https://docs.python.org/3.4/library/math.html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33" name="Imag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50" y="4912040"/>
            <a:ext cx="4609294" cy="20574"/>
          </a:xfrm>
          <a:prstGeom prst="rect">
            <a:avLst/>
          </a:prstGeom>
        </p:spPr>
      </p:pic>
      <p:pic>
        <p:nvPicPr>
          <p:cNvPr id="22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00" y="1145475"/>
            <a:ext cx="2663625" cy="1781749"/>
          </a:xfrm>
          <a:prstGeom prst="rect">
            <a:avLst/>
          </a:prstGeom>
        </p:spPr>
      </p:pic>
      <p:pic>
        <p:nvPicPr>
          <p:cNvPr id="223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  <p:pic>
        <p:nvPicPr>
          <p:cNvPr id="223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62" y="3278262"/>
            <a:ext cx="2595099" cy="764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4781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Importando 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módulos 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própri</a:t>
            </a:r>
            <a:r>
              <a:rPr lang="pt-BR"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75"/>
            <a:ext cx="6852300" cy="11501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3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módulos próprios em Python, assim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aplicação ficará mais enxuta, legível e com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83"/>
            <a:ext cx="206677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reusabilidade maior.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50"/>
            <a:ext cx="4559775" cy="1423875"/>
          </a:xfrm>
          <a:prstGeom prst="rect">
            <a:avLst/>
          </a:prstGeom>
        </p:spPr>
      </p:pic>
      <p:pic>
        <p:nvPicPr>
          <p:cNvPr id="22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00" y="2002549"/>
            <a:ext cx="4559775" cy="1423875"/>
          </a:xfrm>
          <a:prstGeom prst="rect">
            <a:avLst/>
          </a:prstGeom>
        </p:spPr>
      </p:pic>
      <p:pic>
        <p:nvPicPr>
          <p:cNvPr id="22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0" y="2470787"/>
            <a:ext cx="3678299" cy="487400"/>
          </a:xfrm>
          <a:prstGeom prst="rect">
            <a:avLst/>
          </a:prstGeom>
        </p:spPr>
      </p:pic>
      <p:pic>
        <p:nvPicPr>
          <p:cNvPr id="22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00" y="3620062"/>
            <a:ext cx="2919150" cy="553900"/>
          </a:xfrm>
          <a:prstGeom prst="rect">
            <a:avLst/>
          </a:prstGeom>
        </p:spPr>
      </p:pic>
      <p:pic>
        <p:nvPicPr>
          <p:cNvPr id="22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2380475"/>
            <a:ext cx="3678300" cy="553800"/>
          </a:xfrm>
          <a:prstGeom prst="rect">
            <a:avLst/>
          </a:prstGeom>
        </p:spPr>
      </p:pic>
      <p:pic>
        <p:nvPicPr>
          <p:cNvPr id="22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2375712"/>
            <a:ext cx="3687825" cy="563325"/>
          </a:xfrm>
          <a:prstGeom prst="rect">
            <a:avLst/>
          </a:prstGeom>
        </p:spPr>
      </p:pic>
      <p:pic>
        <p:nvPicPr>
          <p:cNvPr id="22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7" y="3276275"/>
            <a:ext cx="2405700" cy="343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513306" y="3397433"/>
            <a:ext cx="11013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arquivo.py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5" y="3609387"/>
            <a:ext cx="3678300" cy="553800"/>
          </a:xfrm>
          <a:prstGeom prst="rect">
            <a:avLst/>
          </a:prstGeom>
        </p:spPr>
      </p:pic>
      <p:pic>
        <p:nvPicPr>
          <p:cNvPr id="22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62" y="3604625"/>
            <a:ext cx="3687824" cy="563325"/>
          </a:xfrm>
          <a:prstGeom prst="rect">
            <a:avLst/>
          </a:prstGeom>
        </p:spPr>
      </p:pic>
      <p:pic>
        <p:nvPicPr>
          <p:cNvPr id="22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22" y="4549925"/>
            <a:ext cx="2405700" cy="343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36909" y="4671083"/>
            <a:ext cx="120563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0" y="2934275"/>
            <a:ext cx="24000" cy="342000"/>
          </a:xfrm>
          <a:prstGeom prst="rect">
            <a:avLst/>
          </a:prstGeom>
        </p:spPr>
      </p:pic>
      <p:pic>
        <p:nvPicPr>
          <p:cNvPr id="22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88" y="2929512"/>
            <a:ext cx="29524" cy="294515"/>
          </a:xfrm>
          <a:prstGeom prst="rect">
            <a:avLst/>
          </a:prstGeom>
        </p:spPr>
      </p:pic>
      <p:pic>
        <p:nvPicPr>
          <p:cNvPr id="22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94" y="3213401"/>
            <a:ext cx="40913" cy="53745"/>
          </a:xfrm>
          <a:prstGeom prst="rect">
            <a:avLst/>
          </a:prstGeom>
        </p:spPr>
      </p:pic>
      <p:pic>
        <p:nvPicPr>
          <p:cNvPr id="22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12" y="4158425"/>
            <a:ext cx="9525" cy="339075"/>
          </a:xfrm>
          <a:prstGeom prst="rect">
            <a:avLst/>
          </a:prstGeom>
        </p:spPr>
      </p:pic>
      <p:pic>
        <p:nvPicPr>
          <p:cNvPr id="22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80" y="4487975"/>
            <a:ext cx="40990" cy="52750"/>
          </a:xfrm>
          <a:prstGeom prst="rect">
            <a:avLst/>
          </a:prstGeom>
        </p:spPr>
      </p:pic>
      <p:pic>
        <p:nvPicPr>
          <p:cNvPr id="22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5" cy="485775"/>
          </a:xfrm>
          <a:prstGeom prst="rect">
            <a:avLst/>
          </a:prstGeom>
        </p:spPr>
      </p:pic>
      <p:pic>
        <p:nvPicPr>
          <p:cNvPr id="22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7" y="4251350"/>
            <a:ext cx="3057524" cy="485775"/>
          </a:xfrm>
          <a:prstGeom prst="rect">
            <a:avLst/>
          </a:prstGeom>
        </p:spPr>
      </p:pic>
      <p:pic>
        <p:nvPicPr>
          <p:cNvPr id="22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" y="4163200"/>
            <a:ext cx="3678300" cy="553800"/>
          </a:xfrm>
          <a:prstGeom prst="rect">
            <a:avLst/>
          </a:prstGeom>
        </p:spPr>
      </p:pic>
      <p:pic>
        <p:nvPicPr>
          <p:cNvPr id="22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7" y="4158437"/>
            <a:ext cx="3687825" cy="563325"/>
          </a:xfrm>
          <a:prstGeom prst="rect">
            <a:avLst/>
          </a:prstGeom>
        </p:spPr>
      </p:pic>
      <p:pic>
        <p:nvPicPr>
          <p:cNvPr id="22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25" y="3927837"/>
            <a:ext cx="2405700" cy="8574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503939" y="4048995"/>
            <a:ext cx="603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646129" y="4325220"/>
            <a:ext cx="2990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170752" y="4601446"/>
            <a:ext cx="12497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principal.py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50" y="4408275"/>
            <a:ext cx="705300" cy="12600"/>
          </a:xfrm>
          <a:prstGeom prst="rect">
            <a:avLst/>
          </a:prstGeom>
        </p:spPr>
      </p:pic>
      <p:pic>
        <p:nvPicPr>
          <p:cNvPr id="22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7" y="4403512"/>
            <a:ext cx="657684" cy="21104"/>
          </a:xfrm>
          <a:prstGeom prst="rect">
            <a:avLst/>
          </a:prstGeom>
        </p:spPr>
      </p:pic>
      <p:pic>
        <p:nvPicPr>
          <p:cNvPr id="22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65" y="4399361"/>
            <a:ext cx="53024" cy="4098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38175" y="1492841"/>
            <a:ext cx="64147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função que valide se o numero lido está entre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mínimo e o máximo passados como parâmetros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1090295" y="2272665"/>
            <a:ext cx="75311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uma função que receba uma lista e um valor como parâmetros, e retorne um boolean indicando se o valor está contido nessa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Escreva uma função para verificar se um número é divisível por outro.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5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5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870482" y="2897758"/>
            <a:ext cx="177393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4864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951207" y="1570946"/>
            <a:ext cx="412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68633" y="1570946"/>
            <a:ext cx="706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51466" y="1570946"/>
            <a:ext cx="796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7ECEFD"/>
                </a:solidFill>
                <a:latin typeface="Arial" panose="020B0604020202020204"/>
                <a:cs typeface="Arial" panose="020B0604020202020204"/>
              </a:rPr>
              <a:t>coleção</a:t>
            </a:r>
            <a:endParaRPr spc="10" dirty="0">
              <a:solidFill>
                <a:srgbClr val="7ECEF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13396" y="1570946"/>
            <a:ext cx="18122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alguma coisa.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198859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1970995"/>
            <a:ext cx="6010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 podemos guardar vários valores em uma única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2247220"/>
            <a:ext cx="2907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com o uso de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listas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0" y="3314362"/>
            <a:ext cx="4295775" cy="447675"/>
          </a:xfrm>
          <a:prstGeom prst="rect">
            <a:avLst/>
          </a:prstGeom>
        </p:spPr>
      </p:pic>
      <p:pic>
        <p:nvPicPr>
          <p:cNvPr id="15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3314065"/>
            <a:ext cx="6365240" cy="92900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109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3"/>
            <a:ext cx="6462600" cy="173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1"/>
            <a:ext cx="4039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listas são delimitadas por colchetes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[]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1988603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1971001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acessar um determinado elemento da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247226"/>
            <a:ext cx="502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de seu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este dentro dos colchetes.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266487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2647276"/>
            <a:ext cx="294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762382" y="2647276"/>
            <a:ext cx="732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índices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460074" y="2647276"/>
            <a:ext cx="2799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sempre começam do zero.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1083300" cy="343800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1092825" cy="353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1408139" y="3738924"/>
            <a:ext cx="759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Jõao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0" y="3630550"/>
            <a:ext cx="259500" cy="343800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7" y="3625787"/>
            <a:ext cx="269025" cy="353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243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1083300" cy="343800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1092825" cy="353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2572629" y="3738924"/>
            <a:ext cx="746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José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00" y="3630550"/>
            <a:ext cx="259500" cy="343800"/>
          </a:xfrm>
          <a:prstGeom prst="rect">
            <a:avLst/>
          </a:prstGeom>
        </p:spPr>
      </p:pic>
      <p:pic>
        <p:nvPicPr>
          <p:cNvPr id="15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37" y="3625787"/>
            <a:ext cx="269025" cy="353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24031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1083299" cy="343800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1092824" cy="353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3697639" y="3738924"/>
            <a:ext cx="836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  Maria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0" y="3630550"/>
            <a:ext cx="259499" cy="343800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37" y="3625787"/>
            <a:ext cx="269024" cy="353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562625" y="3738924"/>
            <a:ext cx="128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pc="1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25" y="2900275"/>
            <a:ext cx="799200" cy="3405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2549050" y="3021432"/>
            <a:ext cx="617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Índice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50" y="4278550"/>
            <a:ext cx="799200" cy="3405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2545175" y="4399707"/>
            <a:ext cx="5226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9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50" y="3223750"/>
            <a:ext cx="415500" cy="406800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3" y="3258969"/>
            <a:ext cx="384188" cy="376343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337" y="3228729"/>
            <a:ext cx="51418" cy="5100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0" y="3197650"/>
            <a:ext cx="1209600" cy="432900"/>
          </a:xfrm>
          <a:prstGeom prst="rect">
            <a:avLst/>
          </a:prstGeom>
        </p:spPr>
      </p:pic>
      <p:pic>
        <p:nvPicPr>
          <p:cNvPr id="160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3212144"/>
            <a:ext cx="1165317" cy="423168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78" y="3197331"/>
            <a:ext cx="55523" cy="39150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50" y="3240850"/>
            <a:ext cx="415800" cy="389700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87" y="3275168"/>
            <a:ext cx="383626" cy="360143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30" y="3245609"/>
            <a:ext cx="51822" cy="50563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50" y="3974350"/>
            <a:ext cx="759900" cy="474600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87" y="3969587"/>
            <a:ext cx="720952" cy="453851"/>
          </a:xfrm>
          <a:prstGeom prst="rect">
            <a:avLst/>
          </a:prstGeom>
        </p:spPr>
      </p:pic>
      <p:pic>
        <p:nvPicPr>
          <p:cNvPr id="160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80" y="4400569"/>
            <a:ext cx="54521" cy="45767"/>
          </a:xfrm>
          <a:prstGeom prst="rect">
            <a:avLst/>
          </a:prstGeom>
        </p:spPr>
      </p:pic>
      <p:pic>
        <p:nvPicPr>
          <p:cNvPr id="160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0" y="3974350"/>
            <a:ext cx="7800" cy="455700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87" y="3969587"/>
            <a:ext cx="16346" cy="408083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78" y="4367876"/>
            <a:ext cx="40986" cy="53013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50" y="3974350"/>
            <a:ext cx="892200" cy="468600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83" y="3969587"/>
            <a:ext cx="851129" cy="451551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5" y="4397685"/>
            <a:ext cx="55108" cy="4355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00" y="3549824"/>
            <a:ext cx="3038274" cy="593275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549650"/>
            <a:ext cx="4171315" cy="8985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51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7"/>
            <a:ext cx="6462600" cy="961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55"/>
            <a:ext cx="562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percorrer e listar todos os elementos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80"/>
            <a:ext cx="37833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 através do laço de repetição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65674"/>
            <a:ext cx="3505775" cy="912899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" y="3154045"/>
            <a:ext cx="4356100" cy="1134745"/>
          </a:xfrm>
          <a:prstGeom prst="rect">
            <a:avLst/>
          </a:prstGeom>
        </p:spPr>
      </p:pic>
      <p:pic>
        <p:nvPicPr>
          <p:cNvPr id="162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5" y="2506296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67055" y="26274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5" y="2506290"/>
            <a:ext cx="1675499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065230" y="26274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75" y="3044800"/>
            <a:ext cx="1714800" cy="857399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3044825"/>
            <a:ext cx="270510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50374"/>
            <a:ext cx="7726500" cy="3575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465334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47732"/>
            <a:ext cx="7430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Dentre as operações que podemos utilizar nas listas estão as seguintes: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538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783"/>
            <a:ext cx="19964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Concatenação( +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712693" y="1847783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80155" y="1865563"/>
            <a:ext cx="43586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junta os elementos de duas ou mais listas.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265434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247832"/>
            <a:ext cx="2890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Concatenação Múltipla( *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581494" y="22478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54671" y="2247832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gera várias cópias, assim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2524057"/>
            <a:ext cx="6487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concatenando todos os elementos em uma nova lista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(somente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800282"/>
            <a:ext cx="5412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possível com a multiplicação por um número inteiro)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321793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3200332"/>
            <a:ext cx="16332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Existência( in )</a:t>
            </a:r>
            <a:endParaRPr b="1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358589" y="3200332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3460316" y="3200332"/>
            <a:ext cx="5039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verifica se determinado elemento está contido na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893825" y="3476557"/>
            <a:ext cx="644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lista, então retorna uma valor booleano,True caso verdadeiro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752782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False caso falso.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091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Operações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60" y="1683500"/>
            <a:ext cx="5935474" cy="1776500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" y="1683385"/>
            <a:ext cx="811339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017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Tamanho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874" y="1415109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397507"/>
            <a:ext cx="2247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 quisermos saber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673732"/>
            <a:ext cx="2402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tamanho de uma lista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1949957"/>
            <a:ext cx="2534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utilizar a função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226182"/>
            <a:ext cx="593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874" y="264383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2626233"/>
            <a:ext cx="2095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2902458"/>
            <a:ext cx="23888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parâmetro, então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178683"/>
            <a:ext cx="2185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o valor com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50" y="3454907"/>
            <a:ext cx="17221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 de itens.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69874" y="38725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50" y="3854958"/>
            <a:ext cx="1990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Também é possível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50" y="4131183"/>
            <a:ext cx="1929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percorrer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50" y="4407408"/>
            <a:ext cx="2586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utilizando a função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len(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1" cy="2063525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75" y="2031237"/>
            <a:ext cx="4127050" cy="2063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847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Simples, usando Python!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" y="2072775"/>
            <a:ext cx="4953049" cy="43946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3608087"/>
            <a:ext cx="3569550" cy="1323975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5" y="3425842"/>
            <a:ext cx="3569550" cy="1323975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5" y="1467400"/>
            <a:ext cx="2921100" cy="501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6885" y="1417743"/>
            <a:ext cx="1145057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Aplicação: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75" y="2924150"/>
            <a:ext cx="2921100" cy="501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90600" y="3047212"/>
            <a:ext cx="117340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Resultado: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821180"/>
            <a:ext cx="4953000" cy="48634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86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Métodos, ou funções, são um conjunto de código que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4017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desempenham uma determinada ação.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2648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247220"/>
            <a:ext cx="56426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auxiliar com determinados tipos de operações,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537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listas em Python possuem um conjunto de métodos já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3034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pré-definidos pela linguagem.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706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verificar os métodos disponíveis em uma lista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625" y="3475945"/>
            <a:ext cx="235459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da função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dir( 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37" y="3782175"/>
            <a:ext cx="5676124" cy="12166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848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count(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5626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Através do método count podemos saber a ocorrência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37553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determinado valor dentro da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0" y="2922250"/>
            <a:ext cx="3668099" cy="1033475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10" y="2922270"/>
            <a:ext cx="5887720" cy="165925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772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index(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9885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970995"/>
            <a:ext cx="5306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 a posição, índice, de um elemento em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247220"/>
            <a:ext cx="477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266487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647270"/>
            <a:ext cx="53721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Caso se tenha elementos iguais, o método retorna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923495"/>
            <a:ext cx="5426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posição da primeira ocorrência  do elemento na lista.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7" y="3421872"/>
            <a:ext cx="3893599" cy="1014050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70" y="3422015"/>
            <a:ext cx="4995545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038000"/>
            <a:ext cx="5234700" cy="8186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43774" y="125296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10450" y="1235358"/>
            <a:ext cx="466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Inserindo e deletando elementos de uma lista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8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50" y="1794424"/>
            <a:ext cx="4684699" cy="3269650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1987175"/>
            <a:ext cx="262800" cy="262800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1982412"/>
            <a:ext cx="272325" cy="2723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184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1987175"/>
            <a:ext cx="262799" cy="262800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1982412"/>
            <a:ext cx="272324" cy="2723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81249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1987175"/>
            <a:ext cx="262800" cy="262800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1982412"/>
            <a:ext cx="272325" cy="2723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2068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1987175"/>
            <a:ext cx="262800" cy="262800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1982412"/>
            <a:ext cx="272325" cy="2723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944050" y="20550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9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12" y="2114537"/>
            <a:ext cx="3855675" cy="9525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62" y="2098804"/>
            <a:ext cx="52750" cy="40990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444375"/>
            <a:ext cx="262800" cy="262800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439612"/>
            <a:ext cx="272325" cy="2723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4184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444375"/>
            <a:ext cx="262799" cy="262800"/>
          </a:xfrm>
          <a:prstGeom prst="rect">
            <a:avLst/>
          </a:prstGeom>
        </p:spPr>
      </p:pic>
      <p:pic>
        <p:nvPicPr>
          <p:cNvPr id="170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439612"/>
            <a:ext cx="272324" cy="2723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6681249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444375"/>
            <a:ext cx="262800" cy="2628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439612"/>
            <a:ext cx="272325" cy="27232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2068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444375"/>
            <a:ext cx="262800" cy="2628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439612"/>
            <a:ext cx="272325" cy="27232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944050" y="25122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444375"/>
            <a:ext cx="262799" cy="2628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439612"/>
            <a:ext cx="272324" cy="272325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7469649" y="25122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2907250"/>
            <a:ext cx="262800" cy="26280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2902487"/>
            <a:ext cx="272325" cy="27232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4184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2907250"/>
            <a:ext cx="262799" cy="262800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2902487"/>
            <a:ext cx="272324" cy="272325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681249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2907250"/>
            <a:ext cx="262800" cy="262800"/>
          </a:xfrm>
          <a:prstGeom prst="rect">
            <a:avLst/>
          </a:prstGeom>
        </p:spPr>
      </p:pic>
      <p:pic>
        <p:nvPicPr>
          <p:cNvPr id="171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2902487"/>
            <a:ext cx="272325" cy="272325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72068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2907250"/>
            <a:ext cx="262800" cy="262800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2902487"/>
            <a:ext cx="272325" cy="27232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944050" y="29751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2907250"/>
            <a:ext cx="262799" cy="262800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2902487"/>
            <a:ext cx="272324" cy="272325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7469649" y="2975124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24" y="2907250"/>
            <a:ext cx="407700" cy="262800"/>
          </a:xfrm>
          <a:prstGeom prst="rect">
            <a:avLst/>
          </a:prstGeom>
        </p:spPr>
      </p:pic>
      <p:pic>
        <p:nvPicPr>
          <p:cNvPr id="17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62" y="2902487"/>
            <a:ext cx="417225" cy="272325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7732450" y="2975124"/>
            <a:ext cx="246964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3526575"/>
            <a:ext cx="262800" cy="262800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3521812"/>
            <a:ext cx="272325" cy="272325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4184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3526575"/>
            <a:ext cx="262799" cy="262800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3521812"/>
            <a:ext cx="272324" cy="272325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6681249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25" y="3263775"/>
            <a:ext cx="262799" cy="262800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63" y="3259012"/>
            <a:ext cx="272324" cy="272325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7075450" y="3331649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3526575"/>
            <a:ext cx="262800" cy="262800"/>
          </a:xfrm>
          <a:prstGeom prst="rect">
            <a:avLst/>
          </a:prstGeom>
        </p:spPr>
      </p:pic>
      <p:pic>
        <p:nvPicPr>
          <p:cNvPr id="17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3521812"/>
            <a:ext cx="272325" cy="27232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9440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2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3526575"/>
            <a:ext cx="262800" cy="262800"/>
          </a:xfrm>
          <a:prstGeom prst="rect">
            <a:avLst/>
          </a:prstGeom>
        </p:spPr>
      </p:pic>
      <p:pic>
        <p:nvPicPr>
          <p:cNvPr id="173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3521812"/>
            <a:ext cx="272325" cy="272325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7206850" y="35944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526575"/>
            <a:ext cx="407699" cy="2628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521812"/>
            <a:ext cx="417224" cy="272325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7469649" y="3594449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5" y="4164550"/>
            <a:ext cx="262800" cy="262800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2" y="4159787"/>
            <a:ext cx="272325" cy="27232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4184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25" y="4164550"/>
            <a:ext cx="262799" cy="262800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63" y="4159787"/>
            <a:ext cx="272324" cy="272325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6681249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25" y="4164550"/>
            <a:ext cx="262800" cy="262800"/>
          </a:xfrm>
          <a:prstGeom prst="rect">
            <a:avLst/>
          </a:prstGeom>
        </p:spPr>
      </p:pic>
      <p:pic>
        <p:nvPicPr>
          <p:cNvPr id="173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2" y="4159787"/>
            <a:ext cx="272325" cy="272325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69440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25" y="4164550"/>
            <a:ext cx="262800" cy="262800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62" y="4159787"/>
            <a:ext cx="272325" cy="272325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7206850" y="4232424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25" y="3901750"/>
            <a:ext cx="407699" cy="262800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63" y="3896987"/>
            <a:ext cx="417224" cy="272325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7469649" y="3969624"/>
            <a:ext cx="246965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75" y="4725075"/>
            <a:ext cx="262800" cy="262800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2" y="4720312"/>
            <a:ext cx="272325" cy="272325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64906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12" y="4462275"/>
            <a:ext cx="262799" cy="262800"/>
          </a:xfrm>
          <a:prstGeom prst="rect">
            <a:avLst/>
          </a:prstGeom>
        </p:spPr>
      </p:pic>
      <p:pic>
        <p:nvPicPr>
          <p:cNvPr id="174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0" y="4457512"/>
            <a:ext cx="272324" cy="272325"/>
          </a:xfrm>
          <a:prstGeom prst="rect">
            <a:avLst/>
          </a:prstGeom>
        </p:spPr>
      </p:pic>
      <p:sp>
        <p:nvSpPr>
          <p:cNvPr id="32" name="text 1"/>
          <p:cNvSpPr txBox="1"/>
          <p:nvPr/>
        </p:nvSpPr>
        <p:spPr>
          <a:xfrm>
            <a:off x="6633438" y="4530149"/>
            <a:ext cx="148107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75" y="4725075"/>
            <a:ext cx="262799" cy="262800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2" y="4720312"/>
            <a:ext cx="272324" cy="272325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67534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74" y="4725075"/>
            <a:ext cx="262800" cy="262800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12" y="4720312"/>
            <a:ext cx="272325" cy="272325"/>
          </a:xfrm>
          <a:prstGeom prst="rect">
            <a:avLst/>
          </a:prstGeom>
        </p:spPr>
      </p:pic>
      <p:sp>
        <p:nvSpPr>
          <p:cNvPr id="34" name="text 1"/>
          <p:cNvSpPr txBox="1"/>
          <p:nvPr/>
        </p:nvSpPr>
        <p:spPr>
          <a:xfrm>
            <a:off x="7016200" y="4792950"/>
            <a:ext cx="148108" cy="1667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87" y="2588762"/>
            <a:ext cx="3636675" cy="9525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7" y="2573029"/>
            <a:ext cx="52750" cy="40990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2" y="3099487"/>
            <a:ext cx="3359475" cy="9525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062" y="3083754"/>
            <a:ext cx="52750" cy="40991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37" y="3719612"/>
            <a:ext cx="3644175" cy="9525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87" y="3703879"/>
            <a:ext cx="52750" cy="40990"/>
          </a:xfrm>
          <a:prstGeom prst="rect">
            <a:avLst/>
          </a:prstGeom>
        </p:spPr>
      </p:pic>
      <p:pic>
        <p:nvPicPr>
          <p:cNvPr id="175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87" y="4347037"/>
            <a:ext cx="3870075" cy="9525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37" y="4331304"/>
            <a:ext cx="52750" cy="40990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4828562"/>
            <a:ext cx="4125675" cy="9525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62" y="4812829"/>
            <a:ext cx="52750" cy="40991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033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uma lista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1141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Ordenação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1864773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47171"/>
            <a:ext cx="605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 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22937" y="1847171"/>
            <a:ext cx="7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46381" y="1847171"/>
            <a:ext cx="28778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2140997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2123395"/>
            <a:ext cx="20377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sort(reverse = True)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889289" y="2123395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056852" y="2123395"/>
            <a:ext cx="313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Ordena de forma decrescente.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2417222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3825" y="2399620"/>
            <a:ext cx="9258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reverse()</a:t>
            </a:r>
            <a:endParaRPr spc="10" dirty="0">
              <a:solidFill>
                <a:srgbClr val="FF9715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790858" y="2399620"/>
            <a:ext cx="142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58422" y="2399620"/>
            <a:ext cx="29311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Inverte a ordem dos valores.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5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0" y="2848875"/>
            <a:ext cx="2818824" cy="2077024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5"/>
            <a:ext cx="3682425" cy="1926100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50" y="2848874"/>
            <a:ext cx="3682425" cy="1926100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  <p:pic>
        <p:nvPicPr>
          <p:cNvPr id="177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599" y="2831041"/>
            <a:ext cx="2534400" cy="1960474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096175" cy="633834"/>
          </a:xfrm>
          <a:prstGeom prst="rect">
            <a:avLst/>
          </a:prstGeom>
        </p:spPr>
      </p:pic>
      <p:pic>
        <p:nvPicPr>
          <p:cNvPr id="17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5" y="3259882"/>
            <a:ext cx="9143999" cy="633834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11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Compreensão de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11177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51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9"/>
            <a:ext cx="5665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Maneira compactada de gerar uma lista que obedece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4"/>
            <a:ext cx="17360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seguinte sintaxe: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141001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962405" y="2123399"/>
            <a:ext cx="565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saída</a:t>
            </a:r>
            <a:endParaRPr spc="10" dirty="0">
              <a:solidFill>
                <a:srgbClr val="3A81BA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7973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636551" y="2123399"/>
            <a:ext cx="1761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laço de repetição</a:t>
            </a:r>
            <a:endParaRPr spc="10" dirty="0">
              <a:solidFill>
                <a:srgbClr val="D89F3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32091" y="2123399"/>
            <a:ext cx="1257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|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488911" y="2123399"/>
            <a:ext cx="439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filtro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987491" y="212339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12" y="2340712"/>
            <a:ext cx="7465700" cy="1159426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0" y="1373587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373505"/>
            <a:ext cx="795972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 programa que adicione em uma lista todos os números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lidos até ser digitado 0. Ao final, exiba o conteúdo da listas, bem como os índices.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979170" y="2272665"/>
            <a:ext cx="7531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Implemente o algoritmo de pesquisa sequencial (visto em ED1) usando uma lista.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algn="just"/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algn="just"/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3. Construa um menu com opções de 1 - Inserir, 2 - Remover, 3 -  Consultar, bem como suas funcionalidades.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913154" y="2897758"/>
            <a:ext cx="214579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 uplas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2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2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  <p:pic>
        <p:nvPicPr>
          <p:cNvPr id="22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00" y="581050"/>
            <a:ext cx="2273399" cy="228152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2084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75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listas,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conjunto de valores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agrupados, estes que podem ser textos ou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75533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Diferente das listas, a 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uma estrutura de dados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estática, ou seja, os valores contidos ne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la não podem ser modificados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  <p:pic>
        <p:nvPicPr>
          <p:cNvPr id="2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5" y="3354262"/>
            <a:ext cx="477202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7463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Tuplas x Listas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902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Comparada com as listas, as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tuplas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têm um conjunto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 bem mais reduzido.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50"/>
            <a:ext cx="7551950" cy="2872474"/>
          </a:xfrm>
          <a:prstGeom prst="rect">
            <a:avLst/>
          </a:prstGeom>
        </p:spPr>
      </p:pic>
      <p:pic>
        <p:nvPicPr>
          <p:cNvPr id="231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25" y="2149749"/>
            <a:ext cx="7551950" cy="2872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00838" y="3973126"/>
            <a:ext cx="3113227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Fácil, não?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49" cy="373745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0" y="166000"/>
            <a:ext cx="4983250" cy="373745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2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2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93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uma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8207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tupla pode ser definida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seus elementos sendo separados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2651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por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estando, ou não,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067296"/>
            <a:ext cx="3394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delimitados entre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parênteses 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467346"/>
            <a:ext cx="3716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inicializar uma tupla vazia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só preciso usar parênteses ( ).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5604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Pode-se ter uma lista dentro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tupla, e vice-versa.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819896"/>
            <a:ext cx="30226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listas dentro das tuplas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modificadas.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1436824"/>
          </a:xfrm>
          <a:prstGeom prst="rect">
            <a:avLst/>
          </a:prstGeom>
        </p:spPr>
      </p:pic>
      <p:pic>
        <p:nvPicPr>
          <p:cNvPr id="232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718470"/>
            <a:ext cx="3896700" cy="237133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8588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Operadores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7816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também usar os operadores maior(&gt;) ou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menor(&lt;) para comparar os elementos de uma tupla.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  <p:pic>
        <p:nvPicPr>
          <p:cNvPr id="2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23" y="2785099"/>
            <a:ext cx="6987149" cy="145675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8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tupla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553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possível acessar os elementos de uma tupla do mesmo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modo que uma lista, </a:t>
            </a:r>
            <a:r>
              <a:rPr b="1"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elemento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[</a:t>
            </a: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índice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]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87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percorrer uma tupla é usado o mesmo método que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listas, com laços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  <p:pic>
        <p:nvPicPr>
          <p:cNvPr id="23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00" y="2801600"/>
            <a:ext cx="3509800" cy="226082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4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tuplas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42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Uma função que retorna vários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na verdade retorna uma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6055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6048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 é possível armazenar estes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em uma variável, assim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265953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atribuindo a ela esta tupla.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26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acesso aos elementos de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 é bem mais rápido do que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96071"/>
            <a:ext cx="98480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uma lista.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096122"/>
            <a:ext cx="3794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Além disto, a atribuição múltipla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feita usando tuplas.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1868200"/>
            <a:ext cx="3859526" cy="1407125"/>
          </a:xfrm>
          <a:prstGeom prst="rect">
            <a:avLst/>
          </a:prstGeom>
        </p:spPr>
      </p:pic>
      <p:pic>
        <p:nvPicPr>
          <p:cNvPr id="23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15" y="386080"/>
            <a:ext cx="4248785" cy="1633855"/>
          </a:xfrm>
          <a:prstGeom prst="rect">
            <a:avLst/>
          </a:prstGeom>
        </p:spPr>
      </p:pic>
      <p:pic>
        <p:nvPicPr>
          <p:cNvPr id="23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0" y="3122125"/>
            <a:ext cx="1579613" cy="980675"/>
          </a:xfrm>
          <a:prstGeom prst="rect">
            <a:avLst/>
          </a:prstGeom>
        </p:spPr>
      </p:pic>
      <p:pic>
        <p:nvPicPr>
          <p:cNvPr id="23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5" y="2113915"/>
            <a:ext cx="2546350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5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373505"/>
            <a:ext cx="6462395" cy="145288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90295" y="1164590"/>
            <a:ext cx="7959725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Crie uma tupla preenchida com os 20 primeiros colocados da Tabela do Campeonato Brasileiro de Futebol, na ordem de colocação. Depois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Os 5 primeiros times.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Os últimos 4 colocados.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Times em ordem alfabética.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d) Em que posição está o time d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São Paulo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1005205" y="3050540"/>
            <a:ext cx="7071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r>
              <a:rPr lang="pt-BR" altLang="en-US"/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Desenvolva um programa que leia quatro valores pelo teclado e guarde-os em uma tupla. No final, mostre: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A) Quantas vezes apareceu o valor 9.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B) Em que posição foi digitado o primeiro valor 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C) Quais foram os números pares.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3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3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3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3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65250" y="2897758"/>
            <a:ext cx="3248559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23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23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  <p:pic>
        <p:nvPicPr>
          <p:cNvPr id="23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37" y="843251"/>
            <a:ext cx="3491925" cy="196419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090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620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estruturas de dados que possuem dois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campos, chave e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5068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Dicionários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mutáveis, e seu uso se dá através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 { }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com a seguinte sintaxe: 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dicionário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{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} com seus elementos separados por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778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vírgula.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75945"/>
            <a:ext cx="55505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adicionar um elemento em um dicionário é só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especificar sua 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9" cy="1075925"/>
          </a:xfrm>
          <a:prstGeom prst="rect">
            <a:avLst/>
          </a:prstGeom>
        </p:spPr>
      </p:pic>
      <p:pic>
        <p:nvPicPr>
          <p:cNvPr id="23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99" y="3995825"/>
            <a:ext cx="5604998" cy="107592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92557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Definindo dicionários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41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inicializa um dicionário vazio só é preciso usar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colchetes{}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12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Elementos que se podem usar dentro de um dicionário: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647270"/>
            <a:ext cx="5542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3A81BA"/>
                </a:solidFill>
                <a:latin typeface="Arial" panose="020B0604020202020204"/>
                <a:cs typeface="Arial" panose="020B0604020202020204"/>
              </a:rPr>
              <a:t>Chave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exceto listas e os dicionários.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047320"/>
            <a:ext cx="457360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Qualquer um, incluindo dicionários.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  <p:pic>
        <p:nvPicPr>
          <p:cNvPr id="2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" y="3379276"/>
            <a:ext cx="7777299" cy="161652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0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2071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como as outras estruturas de dados, já existe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série de funções prontas que podemos usar.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  <p:pic>
        <p:nvPicPr>
          <p:cNvPr id="24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5" y="2582851"/>
            <a:ext cx="7653251" cy="1476549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</p:spPr>
      </p:pic>
      <p:pic>
        <p:nvPicPr>
          <p:cNvPr id="24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849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791072"/>
            <a:ext cx="31622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remove este item 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191121"/>
            <a:ext cx="38258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popitem(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:Retorna e  remove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elemento aleatório, chave e valor,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571"/>
            <a:ext cx="13910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143621"/>
            <a:ext cx="39960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clear(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Remove todos os dados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um dicionário.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50" y="1511650"/>
            <a:ext cx="3896699" cy="2120185"/>
          </a:xfrm>
          <a:prstGeom prst="rect">
            <a:avLst/>
          </a:prstGeom>
        </p:spPr>
      </p:pic>
      <p:pic>
        <p:nvPicPr>
          <p:cNvPr id="24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65" y="1400810"/>
            <a:ext cx="3988435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4202455"/>
            <a:ext cx="5859019" cy="425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 não entendeu fique tranquilo!</a:t>
            </a:r>
            <a:endParaRPr sz="3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546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3657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Você verá que não é nada de mais e nem um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‘bicho de sete cabeças’ essa tal de programação.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7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0"/>
            <a:ext cx="3232500" cy="312539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755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Métodos de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41264"/>
            <a:ext cx="4048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238622"/>
            <a:ext cx="36214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get(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Recebe uma chave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parâmetro, retorna seu valor.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1914896"/>
            <a:ext cx="33724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keys(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todas as chaves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673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67396"/>
            <a:ext cx="3386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values(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contendo todos os valores 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419846"/>
            <a:ext cx="109202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dicionário.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819897"/>
            <a:ext cx="38246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D89F39"/>
                </a:solidFill>
                <a:latin typeface="Arial" panose="020B0604020202020204"/>
                <a:cs typeface="Arial" panose="020B0604020202020204"/>
              </a:rPr>
              <a:t>items(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 Retorna uma lista com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tuplas contendo a chave e o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372347"/>
            <a:ext cx="2764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cada item do dicionário.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  <p:pic>
        <p:nvPicPr>
          <p:cNvPr id="24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25" y="1842824"/>
            <a:ext cx="4246525" cy="145785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49041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Percorrendo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1"/>
            <a:ext cx="6462600" cy="964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9"/>
            <a:ext cx="63074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se percorrer um dicionário é usado o mesmo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em listas e tuplas, com a única diferença de retornar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23399"/>
            <a:ext cx="1864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sua chave e valor.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  <p:pic>
        <p:nvPicPr>
          <p:cNvPr id="24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" y="2887776"/>
            <a:ext cx="7274700" cy="16099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9582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Como dicionários possuem chave e valor, podemos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ordená-los ou por suas chaves, ou pelos seus valores.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3506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Porém, diferente das listas e tuplas, não existe um método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pronto para ordenar dicionários.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pelas chaves: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5"/>
            <a:ext cx="5701500" cy="2251650"/>
          </a:xfrm>
          <a:prstGeom prst="rect">
            <a:avLst/>
          </a:prstGeom>
        </p:spPr>
      </p:pic>
      <p:pic>
        <p:nvPicPr>
          <p:cNvPr id="24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00" y="2440324"/>
            <a:ext cx="5701500" cy="225165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24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24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24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24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78819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7334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Ordenando elementos em um dicionário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0"/>
            <a:ext cx="6462600" cy="825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8"/>
            <a:ext cx="296425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Ordenando pelos valores: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3"/>
            <a:ext cx="6462600" cy="1913656"/>
          </a:xfrm>
          <a:prstGeom prst="rect">
            <a:avLst/>
          </a:prstGeom>
        </p:spPr>
      </p:pic>
      <p:pic>
        <p:nvPicPr>
          <p:cNvPr id="24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0" y="2598594"/>
            <a:ext cx="6462600" cy="1913656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56686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Por que programar é o novo ‘aprender inglês’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0158"/>
            <a:ext cx="5500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https://www.nexojornal.com.br/expresso/2017/04/0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1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2782469"/>
            <a:ext cx="5299214" cy="1371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893825" y="2989733"/>
            <a:ext cx="5392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2/Por-que-programar-%C3%A9-o-novo-aprender-ing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3" name="Image">
            <a:hlinkClick r:id="rId8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5357967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893825" y="3399308"/>
            <a:ext cx="1178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l%C3%AAs</a:t>
            </a:r>
            <a:endParaRPr spc="10" dirty="0">
              <a:solidFill>
                <a:srgbClr val="1155C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5" name="Image">
            <a:hlinkClick r:id="rId8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601619"/>
            <a:ext cx="1117175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59607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Por que todos deveriam aprender a programar?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513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https://www.youtube.com/watch?v=mHW1Hsqlp6A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57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4420769"/>
            <a:ext cx="5260809" cy="13716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25" y="4592600"/>
            <a:ext cx="2752821" cy="27432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57677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Vídeo: Curso Python #01 - Seja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002175"/>
            <a:ext cx="1334348" cy="2743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36625" y="5037608"/>
            <a:ext cx="1347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1" name="Image">
            <a:hlinkClick r:id="rId16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9" y="5411750"/>
            <a:ext cx="5536501" cy="27432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527149" y="5447183"/>
            <a:ext cx="5525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https://www.youtube.com/watch?v=S9uPNppGsGo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3" name="Image">
            <a:hlinkClick r:id="rId16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516982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2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2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2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2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5" y="2391223"/>
            <a:ext cx="7772400" cy="1159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62465" y="2765401"/>
            <a:ext cx="2709671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Dúvidas?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38" y="577981"/>
            <a:ext cx="2641313" cy="1813237"/>
          </a:xfrm>
          <a:prstGeom prst="rect">
            <a:avLst/>
          </a:prstGeom>
        </p:spPr>
      </p:pic>
      <p:pic>
        <p:nvPicPr>
          <p:cNvPr id="2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30" y="4699756"/>
            <a:ext cx="825906" cy="718206"/>
          </a:xfrm>
          <a:prstGeom prst="rect">
            <a:avLst/>
          </a:prstGeom>
        </p:spPr>
      </p:pic>
      <p:pic>
        <p:nvPicPr>
          <p:cNvPr id="2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25" y="4699416"/>
            <a:ext cx="529649" cy="529649"/>
          </a:xfrm>
          <a:prstGeom prst="rect">
            <a:avLst/>
          </a:prstGeom>
        </p:spPr>
      </p:pic>
      <p:pic>
        <p:nvPicPr>
          <p:cNvPr id="2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80" y="4795936"/>
            <a:ext cx="529649" cy="529649"/>
          </a:xfrm>
          <a:prstGeom prst="rect">
            <a:avLst/>
          </a:prstGeom>
        </p:spPr>
      </p:pic>
      <p:pic>
        <p:nvPicPr>
          <p:cNvPr id="2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59" y="4703455"/>
            <a:ext cx="2431806" cy="714605"/>
          </a:xfrm>
          <a:prstGeom prst="rect">
            <a:avLst/>
          </a:prstGeom>
        </p:spPr>
      </p:pic>
      <p:pic>
        <p:nvPicPr>
          <p:cNvPr id="2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25" y="4353562"/>
            <a:ext cx="2585099" cy="350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64855" y="4958692"/>
            <a:ext cx="1905635" cy="200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1300">
                <a:latin typeface="Arial" panose="020B0604020202020204"/>
                <a:cs typeface="Arial" panose="020B0604020202020204"/>
              </a:rPr>
              <a:t>igsantos1996@gmail.com</a:t>
            </a:r>
            <a:endParaRPr lang="pt-BR"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8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50" y="4353581"/>
            <a:ext cx="2020200" cy="350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49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Programação, pra quê?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48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Hoje, a computação está em todos lugares e somos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438383"/>
            <a:ext cx="334670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altamente dependes de software.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47958"/>
            <a:ext cx="524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programação hoje é o novo  ‘aprender inglês’.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257533"/>
            <a:ext cx="6268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Compreender programação te ajudará a entender  melhor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667108"/>
            <a:ext cx="610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novo mundo que nos cerca, onde estamos cada vez mais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076683"/>
            <a:ext cx="123535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conectados.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4486258"/>
            <a:ext cx="62464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Melhora seu raciocínio lógico na resolução de problemas.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895833"/>
            <a:ext cx="338008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Ajudará na sua produtividade.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305408"/>
            <a:ext cx="48431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 ajudará a conseguir melhores empregos.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5714983"/>
            <a:ext cx="320405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Mercado de trabalho amplo.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88448" y="3973126"/>
            <a:ext cx="6338012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Python: Fundamentos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5" y="650025"/>
            <a:ext cx="2907450" cy="2907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99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Criada em 1991 pelo holandês Guido von Rossum no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54770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Centrum  Wiskunde &amp; Informatica(CWI) em Amsterdã,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9377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Holanda.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4265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Concebida a partir da linguagem ABC.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286108"/>
            <a:ext cx="63341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Implementação oficial mantida  pela PSF em C, conhecida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600433"/>
            <a:ext cx="156522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CPython.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914758"/>
            <a:ext cx="28538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Outras implementações: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34383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para .NET(IronPython)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170032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JVM(Jython)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527149" y="4857733"/>
            <a:ext cx="17846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Python(PyPy)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4800" cy="2316724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03525"/>
            <a:ext cx="4118649" cy="231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590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1. Introdução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2. Fundamentos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3. Constantes Variáveis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4. Comandos de Atribuição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5. I/O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6. Tipos de Dados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7. Expressões Lógicas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8. Comandos Condicionais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29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História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130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Nome inspirado no grupo humorístico britânico Monty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21518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Python Flying Circus.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57458"/>
            <a:ext cx="57181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contrário que  muita gente pensa o nome não faz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971783"/>
            <a:ext cx="59524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referência a cobra Python, o símbolo da cobra foi adotado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244944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graças a editora O’reilly.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702975"/>
            <a:ext cx="2183600" cy="2864875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50"/>
            <a:ext cx="6600100" cy="2729925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00" y="3770449"/>
            <a:ext cx="6600100" cy="272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5694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de programação livre, de altíssimo nível,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266933"/>
            <a:ext cx="5389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interpretada,  orientada a objetos, de tipagem forte 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581258"/>
            <a:ext cx="99075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dinâmica.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simples, focada para priorizar o esforço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5962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programador ao invés do esforço computacional, a ênfase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524233"/>
            <a:ext cx="3997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linguagem está em sua legibilidade.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838558"/>
            <a:ext cx="44456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de identação para marcar o código.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152883"/>
            <a:ext cx="2992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Linguagem case sensitive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467208"/>
            <a:ext cx="57892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Ou seja: variavel, Variavel, VARIAVEL são diferentes!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781533"/>
            <a:ext cx="214426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Multi-paradígma: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095858"/>
            <a:ext cx="14993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Imperativa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10183"/>
            <a:ext cx="1388288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527149" y="5724508"/>
            <a:ext cx="151767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Procedural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27149" y="6038833"/>
            <a:ext cx="243939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Orientada a Objetos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527149" y="6353158"/>
            <a:ext cx="1416635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Reflectiva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7527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Características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552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952608"/>
            <a:ext cx="205214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Multiplataforma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266933"/>
            <a:ext cx="57511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 ser usada no Linux, Mac, Windows, Web, e até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581258"/>
            <a:ext cx="4781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dispositivos móveis, como Android e IOS.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895583"/>
            <a:ext cx="63125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Baterias inclusas, muito do que você precisa já pode estar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09908"/>
            <a:ext cx="402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incluso na instalação básica do python.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4706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Versões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" y="1631850"/>
            <a:ext cx="3578400" cy="219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62449" y="1841019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1.0 -  1994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5674" y="2191158"/>
            <a:ext cx="223822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1.2 - 1995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1.6. - 2000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91450"/>
            <a:ext cx="3779400" cy="26240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3924" y="3400619"/>
            <a:ext cx="2935834" cy="309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2.0 -  2000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750758"/>
            <a:ext cx="2913279" cy="18893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2.2 - 2001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2.3 - 2003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2.4 - 2004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2.5 - 2006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2.6 - 2006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2.7 - 2010 (Atual)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0" y="1646250"/>
            <a:ext cx="3779400" cy="26241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17274" y="1855418"/>
            <a:ext cx="2935834" cy="309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3.0 -  2008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320499" y="2205557"/>
            <a:ext cx="3126740" cy="30467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3.1 - 2001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3.2 - 2011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3.3 - 2012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3.4 - 2014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3.5 - 2015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Python 3.6 - 2016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 Python 3.6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.4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- 201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Pytthon 3.7.2 - 2018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Python 3.7.2 - 2019 (atual)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0" y="5763025"/>
            <a:ext cx="8729100" cy="799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93075" y="5884183"/>
            <a:ext cx="495871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Neste curso utilizaremos a 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partir da 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versão 3.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pt-BR" sz="168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lang="pt-BR" sz="1680" b="1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463665" cy="24930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Bonito é melhor que feio.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Explícito é melhor que implícito.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Simples é melhor que complexo.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Complexo é melhor que complicado.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Linear é melhor que aninhado.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Esparso é melhor que denso.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Legibilidade conta.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Casos especiais não são especiais o bastante para quebrar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as regras.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4362433"/>
            <a:ext cx="6053455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Ainda que a preticidade vença a pureza.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Erros nunca devem passar silenciosamente.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menos que sejam explicitamente silenciados.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Diante da ambiguidade, recuse a tentação de adivinhar.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Deveria haver um, e somente um,  modo óbvio de fazer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6019783"/>
            <a:ext cx="65512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esse modo possa não ser óbvio a princípio a menos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você seja holandês.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0702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 Zen do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790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76408"/>
            <a:ext cx="62718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Agora é melhor que nunca.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Embora nunca frequentemente seja melhor que “já”.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difícil de explicar, é uma má ideia.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Se a implementação é fácil de explicar, pode ser uma boa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ideia.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3257533"/>
            <a:ext cx="652462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Namespaces são uma grande ideia, vamos ter mais dessas!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3"/>
            <a:ext cx="1971775" cy="196677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25" y="274644"/>
            <a:ext cx="1971775" cy="1966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66128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Usos do Python - Frameworks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5" y="1661867"/>
            <a:ext cx="3281328" cy="1143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1661867"/>
            <a:ext cx="3810000" cy="1628775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50"/>
            <a:ext cx="3393600" cy="177245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5" y="3442449"/>
            <a:ext cx="3393600" cy="177245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25" y="3747842"/>
            <a:ext cx="46767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058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04620"/>
            <a:ext cx="50558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Outros usos do python</a:t>
            </a:r>
            <a:endParaRPr sz="36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" y="1721225"/>
            <a:ext cx="6880925" cy="50618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862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Onde o Python é usado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0" y="2225597"/>
            <a:ext cx="1968400" cy="821825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00" y="1842500"/>
            <a:ext cx="2876426" cy="1588025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00" y="4255351"/>
            <a:ext cx="2106700" cy="1743298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25" y="2061475"/>
            <a:ext cx="2095500" cy="1924049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5" y="3985532"/>
            <a:ext cx="2945101" cy="1226643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00" y="4864331"/>
            <a:ext cx="2131419" cy="1226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45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Downloads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495537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Python: 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https://www.python.org/downloads/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0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68" y="2372894"/>
            <a:ext cx="3675457" cy="1371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527149" y="2580158"/>
            <a:ext cx="2638425" cy="267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Baixem a </a:t>
            </a:r>
            <a:r>
              <a:rPr lang="pt-BR"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última versão</a:t>
            </a:r>
            <a:endParaRPr lang="pt-BR" sz="174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989733"/>
            <a:ext cx="160843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Notepad++: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399308"/>
            <a:ext cx="526534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https://notepad-plus-plus.org/download/v7.5.4.html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2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3601619"/>
            <a:ext cx="5221261" cy="13716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69949" y="3808883"/>
            <a:ext cx="234955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Visual Studio Code: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218458"/>
            <a:ext cx="40681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https://code.visualstudio.com/download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4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4420769"/>
            <a:ext cx="4024074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135468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Pycharm: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5037608"/>
            <a:ext cx="582678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https://www.jetbrains.com/pycharm/download/#section=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6" name="Image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239920"/>
            <a:ext cx="5782706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36625" y="5447183"/>
            <a:ext cx="9340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windows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08" name="Image">
            <a:hlinkClick r:id="rId14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25" y="5649495"/>
            <a:ext cx="889946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06450" y="635000"/>
            <a:ext cx="7538085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Agenda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9. Comentários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10. While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11. For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12. Estruturas de dados (Listas, Tuplas, Dicionários).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z="3200">
                <a:latin typeface="Arial" panose="020B0604020202020204"/>
                <a:cs typeface="Arial" panose="020B0604020202020204"/>
              </a:rPr>
              <a:t>	</a:t>
            </a: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 lang="pt-BR" sz="3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1789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Material complementar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973225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170583"/>
            <a:ext cx="618614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Texto: PEP 8 - Guia de boas práticas para escrita de código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0158"/>
            <a:ext cx="111899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em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989733"/>
            <a:ext cx="203728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http://pep8.org/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7" name="Image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3192044"/>
            <a:ext cx="1626500" cy="1371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9949" y="3399308"/>
            <a:ext cx="57607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Vídeo: Curso em Vídeo -  Curso Python #02 - Para que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808883"/>
            <a:ext cx="145046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serve Python?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4218458"/>
            <a:ext cx="56480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https://www.youtube.com/watch?v=Mp0vhMDI7fA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19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5" y="4420769"/>
            <a:ext cx="5193143" cy="1371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69949" y="4628033"/>
            <a:ext cx="30303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Livro: Python in Education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5037608"/>
            <a:ext cx="5704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http://www.oreilly.com/programming/free/files/pyth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1" name="Image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239920"/>
            <a:ext cx="5293957" cy="1371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893825" y="5447183"/>
            <a:ext cx="20173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on-in-education.pdf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3" name="Image">
            <a:hlinkClick r:id="rId12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5649495"/>
            <a:ext cx="1973289" cy="13715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9949" y="5856758"/>
            <a:ext cx="223685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Site: Python Brasil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6266333"/>
            <a:ext cx="2510714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1155CC"/>
                </a:solidFill>
                <a:latin typeface="Arial" panose="020B0604020202020204"/>
                <a:cs typeface="Arial" panose="020B0604020202020204"/>
              </a:rPr>
              <a:t>http://python.org.br/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25" name="Image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25" y="6468644"/>
            <a:ext cx="2099934" cy="13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84511" y="4125552"/>
            <a:ext cx="654588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Constantes e Variáveis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089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Constantes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2922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espaços reservados na memória do computador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4999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armazenar uma valor fixo, que não será possível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428858"/>
            <a:ext cx="32905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modificá-lo ao passar do tempo.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59124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ser letras, nomes, números, entre outros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057508"/>
            <a:ext cx="53949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numéricas: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números com valor fixo,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3371833"/>
            <a:ext cx="5450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 ser inteiros ou reais(valores reais usam ponto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3686158"/>
            <a:ext cx="1145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decimal (.).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000483"/>
            <a:ext cx="5652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Constantes string: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nomes ou caracteres com valor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4314808"/>
            <a:ext cx="503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fixo, são delimitados por apóstrofo(‘) ou aspas(“).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5"/>
            <a:ext cx="2588175" cy="2082125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4" y="4562474"/>
            <a:ext cx="2588174" cy="20821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6643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6149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Posição na memória que através de um nome armazena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114533"/>
            <a:ext cx="15684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valores, dados.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62426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Estes valores podem ser recuperados através dos nomes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743183"/>
            <a:ext cx="14147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das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057508"/>
            <a:ext cx="63442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Conteúdo pode ser modificado através de um comando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3371833"/>
            <a:ext cx="142143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atribuição (=).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9949" y="3686158"/>
            <a:ext cx="5577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os tipos das variáveis não precisam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4000483"/>
            <a:ext cx="52095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declaradas, portanto, o tipo da variável pode variar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4314808"/>
            <a:ext cx="3468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durante a execução do programa.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50" y="5058275"/>
            <a:ext cx="1404050" cy="3077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49" y="5457600"/>
            <a:ext cx="1950924" cy="24865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50" y="4987312"/>
            <a:ext cx="1523000" cy="44965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25" y="5706250"/>
            <a:ext cx="2118975" cy="3874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00" y="5518400"/>
            <a:ext cx="1580950" cy="511475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5"/>
            <a:ext cx="1773113" cy="511474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12" y="6111324"/>
            <a:ext cx="1773113" cy="511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07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Regras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800208"/>
            <a:ext cx="5304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Devem começar com  uma letra ou sublinhado _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114533"/>
            <a:ext cx="39262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devem começar com números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428858"/>
            <a:ext cx="500087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 conter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letras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números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z="18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sublinhados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743183"/>
            <a:ext cx="622109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Python diferencia letras minúsculas de minúsculas, o que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057508"/>
            <a:ext cx="29667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chamamos de</a:t>
            </a:r>
            <a:r>
              <a:rPr i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case sensitive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371833"/>
            <a:ext cx="226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●   Variáveis 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686158"/>
            <a:ext cx="4043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 _nome  nome2  sobre_nome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4000483"/>
            <a:ext cx="246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Variáveis inválidas: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314808"/>
            <a:ext cx="28244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1nome   nome.1  #nome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69949" y="4629133"/>
            <a:ext cx="25825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Variáveis diferentes: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943458"/>
            <a:ext cx="24625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nome  Nome  NOME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5453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Boas Práticas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800208"/>
            <a:ext cx="64630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Como os nomes das variáveis são definidas pelo programador,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114533"/>
            <a:ext cx="28155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procure seguir essas dicas: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505058"/>
            <a:ext cx="5885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 nomes que expressam o significado da variável.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819383"/>
            <a:ext cx="65144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Usar mneumônicos,  palavras que facilitam 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memoriização.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229593"/>
            <a:ext cx="70580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caracteres especiais em nomes de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variáveis (! $ % ?).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3627738"/>
            <a:ext cx="268262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usar acentuação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4349" y="3970638"/>
            <a:ext cx="3130346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Errado: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ç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=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84349" y="4323698"/>
            <a:ext cx="3054787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74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Certo: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endereco =  “Rua A”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4794868"/>
            <a:ext cx="663575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Evitar nomear as variáveis apenas com letras,( i, j, x, y,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z, a),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exceto em contadores de laços de repetição e em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coordenadas.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85874" y="5453998"/>
            <a:ext cx="53854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Obedecer as regras vistas anteriormente citadas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481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Legibilidade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4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0" y="1686863"/>
            <a:ext cx="4014384" cy="1559523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12" y="1686878"/>
            <a:ext cx="2130300" cy="1497142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0" y="4406225"/>
            <a:ext cx="4314125" cy="1572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3872200"/>
            <a:ext cx="3623400" cy="1244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2300" y="4005169"/>
            <a:ext cx="312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O que cada código faz?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2300" y="4729069"/>
            <a:ext cx="270997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Qual é mais legível?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846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Variáveis - Palavras Reservadas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6028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678288"/>
            <a:ext cx="684657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Python possui palavras que não podem ser usadas como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nome de variáveis, pois elas desempenham determinadas funções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dentro da linguagem. 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95295" y="2542523"/>
            <a:ext cx="12204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Estas são:</a:t>
            </a:r>
            <a:endParaRPr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2914587"/>
            <a:ext cx="4981575" cy="3019425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00" y="2914587"/>
            <a:ext cx="4981575" cy="3019425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7" y="5934025"/>
            <a:ext cx="5909399" cy="24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710672" y="6047309"/>
            <a:ext cx="553687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Fonte: https://www.programiz.com/python-programming/keyword-list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78441" y="4125552"/>
            <a:ext cx="675802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atribuição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3915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Atribuindo valores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4146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atribuir um valor a uma variável é utilizado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de atribuição (=)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27824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 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(Onde lê-se variável recebe valor)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Não confundir o comando de atribuição (=) com o sinal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igualdade(==)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409933"/>
            <a:ext cx="590169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variavel == valor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(Diferente do caso acima, aqui lê-se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é igual a valor).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3962383"/>
            <a:ext cx="62693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é formado por uma e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xpressão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do lado direito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atribuída a uma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do lado esquerdo,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4514833"/>
            <a:ext cx="3315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 que armazena o  resultado.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791058"/>
            <a:ext cx="5433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Um comando de atribuição pode ser formado por: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constantes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operadores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50" y="5769425"/>
            <a:ext cx="2410500" cy="7152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005475" y="5902394"/>
            <a:ext cx="207234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35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 +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(</a:t>
            </a:r>
            <a:r>
              <a:rPr sz="2400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2400" spc="10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775" y="5769425"/>
            <a:ext cx="1695000" cy="4977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7" y="5755137"/>
            <a:ext cx="1723575" cy="526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212248"/>
            <a:ext cx="77724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62158" y="3973126"/>
            <a:ext cx="5790591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que programar?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093173"/>
            <a:ext cx="2857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275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3408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923524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0564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4609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4742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95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5428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5" y="2379299"/>
            <a:ext cx="4634100" cy="1057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00250" y="2512268"/>
            <a:ext cx="4425391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Quais os resultados das variáveis</a:t>
            </a:r>
            <a:endParaRPr sz="22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 e y respectivamente?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00" y="3923524"/>
            <a:ext cx="13686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99825" y="4056493"/>
            <a:ext cx="98785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5 e 10?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6" cy="1313075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9" y="3545675"/>
            <a:ext cx="2020115" cy="1313075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74" y="5326325"/>
            <a:ext cx="4634101" cy="1057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68199" y="5459294"/>
            <a:ext cx="316504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O RESULTADO É 5 e 5!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9882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21212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654987"/>
            <a:ext cx="1306200" cy="717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7879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38854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0183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533125"/>
            <a:ext cx="13062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666094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2189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3518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9047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0376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346737"/>
            <a:ext cx="3202200" cy="171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332450"/>
            <a:ext cx="3059327" cy="44759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301437"/>
            <a:ext cx="158501" cy="12297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067600"/>
            <a:ext cx="1818000" cy="5754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062837"/>
            <a:ext cx="1827525" cy="584925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0730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22059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3032537"/>
            <a:ext cx="3202200" cy="171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3018250"/>
            <a:ext cx="3059327" cy="44759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987237"/>
            <a:ext cx="158501" cy="12297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753400"/>
            <a:ext cx="1818000" cy="575399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748637"/>
            <a:ext cx="1827525" cy="584924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758799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891768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0730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22059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175537"/>
            <a:ext cx="3202200" cy="171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161250"/>
            <a:ext cx="3059327" cy="4475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130236"/>
            <a:ext cx="158501" cy="12297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896400"/>
            <a:ext cx="1818000" cy="57539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891637"/>
            <a:ext cx="1827525" cy="584924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39017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034768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861337"/>
            <a:ext cx="3202200" cy="17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847050"/>
            <a:ext cx="3059327" cy="44759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816036"/>
            <a:ext cx="158501" cy="12297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582200"/>
            <a:ext cx="1818000" cy="5754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577438"/>
            <a:ext cx="1827525" cy="584924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5876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7205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758799"/>
            <a:ext cx="6360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950025" y="2891768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3977999"/>
            <a:ext cx="636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5873825" y="41109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896400"/>
            <a:ext cx="636000" cy="575399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4070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39779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6559625" y="4110968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6638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73825" y="47967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582200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873825" y="47563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00" y="4663800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559625" y="47967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486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1759637"/>
            <a:ext cx="1306200" cy="7169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87075" y="1892606"/>
            <a:ext cx="87142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2426387"/>
            <a:ext cx="1306200" cy="7169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87075" y="2559356"/>
            <a:ext cx="69265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 = </a:t>
            </a: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037824"/>
            <a:ext cx="1306200" cy="717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87075" y="4170793"/>
            <a:ext cx="68031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x = y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0" y="4685525"/>
            <a:ext cx="1677900" cy="717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87075" y="4818494"/>
            <a:ext cx="1225296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y = temp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5371325"/>
            <a:ext cx="1306200" cy="7170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875" y="5504294"/>
            <a:ext cx="1077012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70" b="1" spc="10" dirty="0">
                <a:latin typeface="Arial" panose="020B0604020202020204"/>
                <a:cs typeface="Arial" panose="020B0604020202020204"/>
              </a:rPr>
              <a:t>(x)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6057125"/>
            <a:ext cx="1306200" cy="7170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10875" y="6190094"/>
            <a:ext cx="107487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2340" b="1" spc="10" dirty="0">
                <a:latin typeface="Arial" panose="020B0604020202020204"/>
                <a:cs typeface="Arial" panose="020B0604020202020204"/>
              </a:rPr>
              <a:t>(y)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118137"/>
            <a:ext cx="3202200" cy="17100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103850"/>
            <a:ext cx="3059327" cy="44759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072837"/>
            <a:ext cx="158501" cy="12297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1839000"/>
            <a:ext cx="1818000" cy="5754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1834237"/>
            <a:ext cx="1827525" cy="584925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1844400"/>
            <a:ext cx="499200" cy="7170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340425" y="1977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2803937"/>
            <a:ext cx="3202200" cy="171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2789650"/>
            <a:ext cx="3059327" cy="44759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2758637"/>
            <a:ext cx="158501" cy="122970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2524800"/>
            <a:ext cx="1818000" cy="5754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2520037"/>
            <a:ext cx="1827525" cy="584925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2530200"/>
            <a:ext cx="499200" cy="717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340425" y="2663169"/>
            <a:ext cx="22128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1844400"/>
            <a:ext cx="636000" cy="717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950025" y="19773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50" y="4327937"/>
            <a:ext cx="3202200" cy="17100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62" y="4313650"/>
            <a:ext cx="3059327" cy="44759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2" y="4282637"/>
            <a:ext cx="158501" cy="122970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048800"/>
            <a:ext cx="1818000" cy="575399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044037"/>
            <a:ext cx="1827525" cy="584924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130399"/>
            <a:ext cx="499200" cy="717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340425" y="4263369"/>
            <a:ext cx="22341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x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50" y="5030825"/>
            <a:ext cx="2830500" cy="13200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62" y="5017337"/>
            <a:ext cx="2687627" cy="409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94" y="4970139"/>
            <a:ext cx="158470" cy="122970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4734600"/>
            <a:ext cx="1818000" cy="5754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4729838"/>
            <a:ext cx="1827525" cy="584924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00" y="4740000"/>
            <a:ext cx="499200" cy="7170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340425" y="4872969"/>
            <a:ext cx="22128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130399"/>
            <a:ext cx="636000" cy="7170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275824"/>
            <a:ext cx="1754100" cy="7170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10875" y="3408793"/>
            <a:ext cx="122742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latin typeface="Arial" panose="020B0604020202020204"/>
                <a:cs typeface="Arial" panose="020B0604020202020204"/>
              </a:rPr>
              <a:t>temp = x</a:t>
            </a:r>
            <a:endParaRPr sz="2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50" y="3558125"/>
            <a:ext cx="2283000" cy="342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62" y="3543837"/>
            <a:ext cx="2140144" cy="60206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24" y="3528276"/>
            <a:ext cx="158944" cy="122961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00" y="3286800"/>
            <a:ext cx="1818000" cy="57539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937" y="3282037"/>
            <a:ext cx="1827525" cy="584924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25" y="3292199"/>
            <a:ext cx="933000" cy="7170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830350" y="3425168"/>
            <a:ext cx="76840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 panose="020B0604020202020204"/>
                <a:cs typeface="Arial" panose="020B0604020202020204"/>
              </a:rPr>
              <a:t>temp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2530200"/>
            <a:ext cx="636000" cy="7170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5950025" y="2663169"/>
            <a:ext cx="235611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00" y="3292199"/>
            <a:ext cx="636000" cy="717000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5950025" y="3425168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62" y="4173900"/>
            <a:ext cx="636000" cy="717000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5845787" y="4306869"/>
            <a:ext cx="4123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37" y="4092299"/>
            <a:ext cx="636000" cy="575400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5901862" y="42664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00" y="4130399"/>
            <a:ext cx="636000" cy="717000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6788225" y="4263369"/>
            <a:ext cx="235610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00" y="4740000"/>
            <a:ext cx="636000" cy="717000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873825" y="4872969"/>
            <a:ext cx="235611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0" y="4658400"/>
            <a:ext cx="636000" cy="5754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5839625" y="4832517"/>
            <a:ext cx="539496" cy="3573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X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00" y="4816200"/>
            <a:ext cx="636000" cy="7170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712025" y="4949169"/>
            <a:ext cx="412395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5" y="5629475"/>
            <a:ext cx="6158100" cy="798600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2589450" y="5762444"/>
            <a:ext cx="5908550" cy="6667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Agora está certo, os valores foram trocados!</a:t>
            </a:r>
            <a:endParaRPr sz="23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Serão impresssos respectivamente 5 e 10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47726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4312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 a atribuição múltipla é possível definir vários valores para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61950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diferentes de uma só vez, como o exemplo abaixo: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5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75375"/>
            <a:ext cx="3553900" cy="10199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31700"/>
            <a:ext cx="71463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95529"/>
            <a:ext cx="704151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Trocando os valores de duas variáveis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 a atribuição Múltipla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6120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Usando a atribuição múltipla o exemplo anterior da troca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79425" y="2305033"/>
            <a:ext cx="5375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das variáveis ficaria bem mais simples, veja: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899"/>
            <a:ext cx="3268150" cy="277035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75" y="3052900"/>
            <a:ext cx="3268150" cy="27703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0477" y="4125552"/>
            <a:ext cx="7413956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Entrada e Saída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50"/>
            <a:ext cx="3511974" cy="3511974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12" y="475549"/>
            <a:ext cx="3511974" cy="3511974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26199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931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Uso 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Maneira mais básica de entrada de dados em Python,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ela recebe um string e armazena em uma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variável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933683"/>
            <a:ext cx="37355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(‘Digite seu nome: ’)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286108"/>
            <a:ext cx="55232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comando acima irá gerar a seguinte mensagem: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638533"/>
            <a:ext cx="22848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74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 _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90958"/>
            <a:ext cx="53733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cursor _ está esperando que algo seja digitado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93825" y="4343383"/>
            <a:ext cx="300244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seu nome: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4695808"/>
            <a:ext cx="597662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Após digitado, o valor é armazenado na variável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então podemos imprimir o resultado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5324458"/>
            <a:ext cx="222040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‘Olá’,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nome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5676883"/>
            <a:ext cx="27533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 o resultado final será: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6029308"/>
            <a:ext cx="169461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Olá Antônio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9269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Strings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99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a função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 que foi digitado retorna uma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String, mesmo que sejam digitados números.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198722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Veja o exemplo: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371957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‘Digite sua idade: ’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70867"/>
            <a:ext cx="2715769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Então digita-se a idade: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351025" y="3619482"/>
            <a:ext cx="204644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Digite sua idade: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27149" y="3956667"/>
            <a:ext cx="55918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Podemod verificar o tipo de dado retornado através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4581508"/>
            <a:ext cx="166536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type(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idade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918692"/>
            <a:ext cx="53619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Logo, podemos verificar  que ela é um tipo String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5267307"/>
            <a:ext cx="125890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 &lt;class 'str'&gt;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2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Entrada de Dados - Números Inteiros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1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547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que a função 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só retorna String, como eu poderia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ler e armazenar um número inteiro?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436969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É só transformar o valor em inteiro (int):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933683"/>
            <a:ext cx="19229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input(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286108"/>
            <a:ext cx="293890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valor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638533"/>
            <a:ext cx="6001910" cy="504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 variável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continua sendo uma String, porém a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variável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contém o inteiro correspondente 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4190983"/>
            <a:ext cx="586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 da variável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valor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Aqui está uma maneira resumida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4467208"/>
            <a:ext cx="36080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se escrever o mesmo comando: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893825" y="4819633"/>
            <a:ext cx="308955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valor_inteiro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int(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69949" y="517205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Do mesmo modo podemos converter o valor retornado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um tipo 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5800708"/>
            <a:ext cx="312201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&gt;&gt;&gt;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valor_float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 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float(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input ( )</a:t>
            </a: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0"/>
            <a:ext cx="3232500" cy="31254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3177925"/>
            <a:ext cx="6623100" cy="15465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63950" y="3938803"/>
            <a:ext cx="5663794" cy="6803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 onde começar?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" y="4929750"/>
            <a:ext cx="6623100" cy="104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50" y="5138919"/>
            <a:ext cx="640659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Primeiro temos que saber o que é um algoritmo!</a:t>
            </a:r>
            <a:endParaRPr sz="2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250"/>
            <a:ext cx="4713000" cy="2321998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405885"/>
            <a:ext cx="4713000" cy="2321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84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Já temos todos os dados armazenados em variáveis, agora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teremos que mostrar isto ao usuário, e é para este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404373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propósito que usaremos a função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63099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Ela recebe um ou mais valores separados por vírgula e 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imprime na tela.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49"/>
            <a:ext cx="8039876" cy="1920725"/>
          </a:xfrm>
          <a:prstGeom prst="rect">
            <a:avLst/>
          </a:prstGeom>
        </p:spPr>
      </p:pic>
      <p:pic>
        <p:nvPicPr>
          <p:cNvPr id="6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2" y="3979450"/>
            <a:ext cx="8039876" cy="19207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669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Outra forma de imprimir usando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print(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9"/>
            <a:ext cx="8445425" cy="1951600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" y="3223848"/>
            <a:ext cx="8445425" cy="195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822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Mas se você quisesse imprimir uma saída deste jeito: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93825" y="2381233"/>
            <a:ext cx="18162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Dados do Usuário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93825" y="2733658"/>
            <a:ext cx="1231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 José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3086083"/>
            <a:ext cx="16235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Cidade: Aracaju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819599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1559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Saída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42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do uso de aspas triplas “”” com a função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format(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possível ter uma saída assim: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0" y="2926748"/>
            <a:ext cx="6819599" cy="3433651"/>
          </a:xfrm>
          <a:prstGeom prst="rect">
            <a:avLst/>
          </a:prstGeom>
        </p:spPr>
      </p:pic>
      <p:pic>
        <p:nvPicPr>
          <p:cNvPr id="4" name="Imagem 3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" y="2818130"/>
            <a:ext cx="748792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73747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202880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028808"/>
            <a:ext cx="52425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algoritmo em Python que leia o ano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50355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nascimento de uma pessoa e imprima sua idade.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26972" y="2657458"/>
            <a:ext cx="22517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657458"/>
            <a:ext cx="5897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Você foi contratado para desenvolver um sistema de uma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971783"/>
            <a:ext cx="6066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locadora de carros, seu trabalho é desenvolver um sistema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3286108"/>
            <a:ext cx="56311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calcule o dia em que o usuário terá que devolver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625" y="3600433"/>
            <a:ext cx="5708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carro à locadora. O formato de entrada será o seguinte: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893825" y="3990958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381483"/>
            <a:ext cx="113774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atual: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893825" y="4772008"/>
            <a:ext cx="3200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Quantidade de dias de aluguel: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68375" y="5357478"/>
            <a:ext cx="5567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Já a tela de saída terá que conter os seguintes dados: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893825" y="5869923"/>
            <a:ext cx="70911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Nome: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893825" y="6196948"/>
            <a:ext cx="28409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Data de entrega do veículo: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37603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Então, vamos exercitar um pouco?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93700" y="1918318"/>
            <a:ext cx="794258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Escreva um programa para calcular a redução do tempo de vida de um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fumante.  Pergunte a quantidade de cigarros fumados por dia e quantos anos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ele já fumou.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Considere que um fumante perde 10 minutos de vida a cada cigarro,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calcule quantos dias de vida um fumante perderá. Exiba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total de dias.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343133"/>
            <a:ext cx="60325" cy="257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3622" y="3700128"/>
            <a:ext cx="736600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Programa que converte uma temperatura em digitada em °C para °F. 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formula para conversão será: f = ((9 * celsius)/5 + 32).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3238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5323800"/>
            <a:ext cx="3047700" cy="1029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5323800"/>
            <a:ext cx="3047700" cy="1029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23800"/>
            <a:ext cx="3047700" cy="102900"/>
          </a:xfrm>
          <a:prstGeom prst="rect">
            <a:avLst/>
          </a:prstGeom>
        </p:spPr>
      </p:pic>
      <p:pic>
        <p:nvPicPr>
          <p:cNvPr id="6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3816774"/>
            <a:ext cx="7772400" cy="10943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482120" y="4125552"/>
            <a:ext cx="455066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2618924" cy="2618937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87" y="304800"/>
            <a:ext cx="3490024" cy="351197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28505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409690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Tipo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uma maneira de classificar as coisas, sejam objetos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informações.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6035675" cy="83058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b="1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Dado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um valor em sua forma bruta.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Logo, os tipos de dados em programação seriam como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estariam classificados os valores, estes que podem ser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3409933"/>
            <a:ext cx="28257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armazenados em variáveis.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26021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755005" cy="11074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um conjunto de caracteres que formam palavras.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Operações básicas com String: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080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Existem dois operadores que podem ser usados em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Strings: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84349" y="3133708"/>
            <a:ext cx="54338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+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■   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441549" y="3686158"/>
            <a:ext cx="37369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Ambos servem para concatenar 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08525"/>
            <a:ext cx="4073600" cy="1318325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9" cy="1159942"/>
          </a:xfrm>
          <a:prstGeom prst="rect">
            <a:avLst/>
          </a:prstGeom>
        </p:spPr>
      </p:pic>
      <p:pic>
        <p:nvPicPr>
          <p:cNvPr id="70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00" y="4608525"/>
            <a:ext cx="4073598" cy="11599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4265295" cy="13849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Existem 4 tipos numéricos em Python: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Inteiro (int)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Ponto Flutuante (float)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Booleano (bool)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45720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Complexo (complex)*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50" y="6186750"/>
            <a:ext cx="3982800" cy="4808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997075" y="6300034"/>
            <a:ext cx="376420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*Neste curso não usaremos números complexos.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38817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Definição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" y="1616125"/>
            <a:ext cx="9059524" cy="477329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48120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2411273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Operadores usados: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00" y="2689625"/>
            <a:ext cx="3421925" cy="374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4296" y="2848882"/>
            <a:ext cx="10442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84644" y="2848882"/>
            <a:ext cx="10492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48468" y="3307958"/>
            <a:ext cx="17670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911703" y="3307958"/>
            <a:ext cx="59596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Soma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75100" y="3767032"/>
            <a:ext cx="1234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-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678071" y="3767032"/>
            <a:ext cx="106321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69042" y="4226108"/>
            <a:ext cx="13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509935" y="4226108"/>
            <a:ext cx="139948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Multiplicação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72128" y="4685183"/>
            <a:ext cx="12938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813404" y="4685183"/>
            <a:ext cx="79255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29494" y="5144257"/>
            <a:ext cx="2146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//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456900" y="5144257"/>
            <a:ext cx="150555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Divisão Inteira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23321" y="5603333"/>
            <a:ext cx="2269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**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434496" y="56033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24922" y="6062408"/>
            <a:ext cx="22379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%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58143" y="6062408"/>
            <a:ext cx="170307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Arial" panose="020B0604020202020204"/>
                <a:cs typeface="Arial" panose="020B0604020202020204"/>
              </a:rPr>
              <a:t>Resto da Divisão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75" y="2032950"/>
            <a:ext cx="2023000" cy="4661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238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dados - Booleanos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049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É também um tipo de dado numérico, porém só armazena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os valores 0 e 1.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581258"/>
            <a:ext cx="56800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Utilizado para fazer comparações entre expressões,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resultando em  verdadeiro ou falso, onde: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3133708"/>
            <a:ext cx="1743075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0: falso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1: verdadeiro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25" y="3882949"/>
            <a:ext cx="272415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67608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Números Inteiros e Reais Misturados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3493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é feita uma operação entre números inteiros(int)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reais (float) o valor sempre será um número real(float).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25" y="3154575"/>
            <a:ext cx="447675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94550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usar vários operadores juntos em um expressão,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devemos saber qual tem prioridade, ou seja, qual será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204345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executado primeiro.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857483"/>
            <a:ext cx="5639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essa é a ordem com que serão feitas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operações: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75" y="3456949"/>
            <a:ext cx="2998500" cy="21144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625894" y="36543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431697" y="4006733"/>
            <a:ext cx="155036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090280" y="4359158"/>
            <a:ext cx="22331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56715" y="47115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230070" y="5064008"/>
            <a:ext cx="195361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4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3613600"/>
            <a:ext cx="11100" cy="1957800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00" y="3594550"/>
            <a:ext cx="47904" cy="1767303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74" y="5323397"/>
            <a:ext cx="163959" cy="21135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37" y="5170237"/>
            <a:ext cx="153675" cy="9525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87" y="5154505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70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755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Precedência de Operadores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2028808"/>
            <a:ext cx="243163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(10 * 20)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21400"/>
            <a:ext cx="2651400" cy="469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9425" y="2942557"/>
            <a:ext cx="1982201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200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/ </a:t>
            </a: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2**2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821950"/>
            <a:ext cx="2651400" cy="469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9425" y="3943107"/>
            <a:ext cx="1666729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21 - 50 + </a:t>
            </a: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200 / 4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634425"/>
            <a:ext cx="2651400" cy="469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4755583"/>
            <a:ext cx="122804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21 - 50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5446900"/>
            <a:ext cx="2651400" cy="4698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9425" y="5568058"/>
            <a:ext cx="87462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-29 + 50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6098050"/>
            <a:ext cx="2651400" cy="4698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79425" y="6219208"/>
            <a:ext cx="30929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21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0" y="2192900"/>
            <a:ext cx="96300" cy="628499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293" y="2188138"/>
            <a:ext cx="97169" cy="581533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1" y="2757764"/>
            <a:ext cx="40627" cy="5463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25" y="3110150"/>
            <a:ext cx="100800" cy="816599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4" y="3105387"/>
            <a:ext cx="103323" cy="769405"/>
          </a:xfrm>
          <a:prstGeom prst="rect">
            <a:avLst/>
          </a:prstGeom>
        </p:spPr>
      </p:pic>
      <p:pic>
        <p:nvPicPr>
          <p:cNvPr id="77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649" y="3863340"/>
            <a:ext cx="40753" cy="54352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00" y="4291750"/>
            <a:ext cx="250500" cy="407100"/>
          </a:xfrm>
          <a:prstGeom prst="rect">
            <a:avLst/>
          </a:prstGeom>
        </p:spPr>
      </p:pic>
      <p:pic>
        <p:nvPicPr>
          <p:cNvPr id="77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87" y="4286987"/>
            <a:ext cx="230074" cy="367951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34" y="4637169"/>
            <a:ext cx="45577" cy="54584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00" y="4978475"/>
            <a:ext cx="111900" cy="593100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33" y="4973712"/>
            <a:ext cx="110829" cy="546466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" y="5507736"/>
            <a:ext cx="40445" cy="5491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75" y="5851125"/>
            <a:ext cx="257400" cy="302100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7" y="5846362"/>
            <a:ext cx="229860" cy="268124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3" y="6094758"/>
            <a:ext cx="49534" cy="52630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250" y="1900437"/>
            <a:ext cx="4762500" cy="752475"/>
          </a:xfrm>
          <a:prstGeom prst="rect">
            <a:avLst/>
          </a:prstGeom>
        </p:spPr>
      </p:pic>
      <p:pic>
        <p:nvPicPr>
          <p:cNvPr id="78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225" y="3546449"/>
            <a:ext cx="2998500" cy="21144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013144" y="3743808"/>
            <a:ext cx="116197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Parênteses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818947" y="4096233"/>
            <a:ext cx="155036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Exponenciação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77530" y="4448658"/>
            <a:ext cx="2233192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Multiplicação/Divisão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743965" y="4801083"/>
            <a:ext cx="1700327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Soma/Subtração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617320" y="5153508"/>
            <a:ext cx="195361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Esquerda      Direita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8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00" y="3703100"/>
            <a:ext cx="11100" cy="1957800"/>
          </a:xfrm>
          <a:prstGeom prst="rect">
            <a:avLst/>
          </a:prstGeom>
        </p:spPr>
      </p:pic>
      <p:pic>
        <p:nvPicPr>
          <p:cNvPr id="78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50" y="3684050"/>
            <a:ext cx="47903" cy="1767303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24" y="5412897"/>
            <a:ext cx="163960" cy="211355"/>
          </a:xfrm>
          <a:prstGeom prst="rect">
            <a:avLst/>
          </a:prstGeom>
        </p:spPr>
      </p:pic>
      <p:pic>
        <p:nvPicPr>
          <p:cNvPr id="78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7" y="5270262"/>
            <a:ext cx="153675" cy="9525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37" y="5254529"/>
            <a:ext cx="52750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7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565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Números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0686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Através de funções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built-in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é possível fazer a conversão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entre tipos.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2581258"/>
            <a:ext cx="3406373" cy="5082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float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Transforma para inteiro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264925"/>
            <a:ext cx="3249975" cy="1523999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  <p:pic>
        <p:nvPicPr>
          <p:cNvPr id="7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4846075"/>
            <a:ext cx="7116625" cy="14787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0133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Conversão de tipos - String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612457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Podemos também converter String em n[umeros com 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funções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int(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float( 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desde que a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String só contenha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581258"/>
            <a:ext cx="972693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números.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0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5"/>
            <a:ext cx="6677025" cy="2876549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75" y="3243724"/>
            <a:ext cx="667702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17068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436370" y="2028825"/>
            <a:ext cx="7393940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pt-BR" sz="1600">
                <a:latin typeface="Arial" panose="020B0604020202020204"/>
                <a:cs typeface="Arial" panose="020B0604020202020204"/>
              </a:rPr>
              <a:t>. </a:t>
            </a: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em python que calcule a área de cubo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 Faça um prorama em python que leia um valor em metros e o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transforme em milimetros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pt-BR"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 Escreva um programa que calcule o tempo de uma viagem de carro.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Pergunte a distância a percorrer e a velocidade média esperada para a viagem</a:t>
            </a:r>
            <a:r>
              <a:rPr lang="pt-BR"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 </a:t>
            </a: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l">
              <a:lnSpc>
                <a:spcPct val="100000"/>
              </a:lnSpc>
            </a:pPr>
            <a:endParaRPr sz="1800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8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8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8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887456" y="2897758"/>
            <a:ext cx="5739995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4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01" y="97200"/>
            <a:ext cx="1514375" cy="1514374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10"/>
            <a:ext cx="3370975" cy="1769774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2" y="706809"/>
            <a:ext cx="3370975" cy="17697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7109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Lógicas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567009"/>
            <a:ext cx="46793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Existem dois tipos de expressões lógicas: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42521" y="1976583"/>
            <a:ext cx="2763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2386158"/>
            <a:ext cx="27228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 Expressões booleanas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795733"/>
            <a:ext cx="68903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comumente utilizadas para controlar o fluxo de aplicações.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50" y="1702975"/>
            <a:ext cx="2850300" cy="4372624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00" y="6228000"/>
            <a:ext cx="18996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90425" y="6326298"/>
            <a:ext cx="1322909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Fluxograma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50"/>
            <a:ext cx="5137199" cy="2723425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5" y="2482749"/>
            <a:ext cx="5137199" cy="2723425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00" y="5313600"/>
            <a:ext cx="21720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894625" y="5411898"/>
            <a:ext cx="1827885" cy="2551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Receita Culinária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136799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246" y="1393570"/>
            <a:ext cx="29660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550" y="1669795"/>
            <a:ext cx="24917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comparam valores entre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550" y="1946020"/>
            <a:ext cx="26098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 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550" y="2222245"/>
            <a:ext cx="26352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retornam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true(verdadeiro)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550" y="2498470"/>
            <a:ext cx="1518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5246" y="2908045"/>
            <a:ext cx="34029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Operadores relacionais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550" y="3184270"/>
            <a:ext cx="20434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usados para fazer 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436550" y="3460495"/>
            <a:ext cx="24269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dentro das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550" y="3736720"/>
            <a:ext cx="24168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00" y="4598081"/>
            <a:ext cx="7089000" cy="410999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866405" y="4761530"/>
            <a:ext cx="6902548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*Não confundir o operador de atribuição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com o de comparação </a:t>
            </a:r>
            <a:r>
              <a:rPr sz="2400"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==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3942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Relacionais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5031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25755" y="18154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841942" y="1815496"/>
            <a:ext cx="8861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Menor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4221" y="21621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&lt;=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18971" y="2162196"/>
            <a:ext cx="15324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Menor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74221" y="25088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==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15556" y="2508896"/>
            <a:ext cx="538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Igual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425754" y="2855596"/>
            <a:ext cx="13743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70108" y="2855596"/>
            <a:ext cx="829792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Maior 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374221" y="3202296"/>
            <a:ext cx="2405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&gt;=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547137" y="3202296"/>
            <a:ext cx="14760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Maior ou Igual que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395279" y="3548996"/>
            <a:ext cx="19842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!=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890010" y="3548996"/>
            <a:ext cx="7899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Diferente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6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" y="1165162"/>
            <a:ext cx="3848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0052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Expressões Booleanas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23012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88256" y="1468796"/>
            <a:ext cx="8121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Operador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830036" y="1468796"/>
            <a:ext cx="9094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Significado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345345" y="1815496"/>
            <a:ext cx="29834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not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6475" y="1815496"/>
            <a:ext cx="2117224" cy="5968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5260">
              <a:lnSpc>
                <a:spcPct val="100000"/>
              </a:lnSpc>
            </a:pP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400" b="1"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10" dirty="0">
                <a:latin typeface="Arial" panose="020B0604020202020204"/>
                <a:cs typeface="Arial" panose="020B0604020202020204"/>
              </a:rPr>
              <a:t>se o operador for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e </a:t>
            </a:r>
            <a:r>
              <a:rPr sz="1310" b="1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o operador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72199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92080" y="2581296"/>
            <a:ext cx="20482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98311" y="2581296"/>
            <a:ext cx="1973813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1310" spc="10" dirty="0">
                <a:latin typeface="Arial" panose="020B0604020202020204"/>
                <a:cs typeface="Arial" panose="020B0604020202020204"/>
              </a:rPr>
              <a:t> se ao menos um dos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6731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operadores 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333172" y="3137546"/>
            <a:ext cx="32270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and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2424" y="3137546"/>
            <a:ext cx="2085650" cy="3873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r>
              <a:rPr sz="920" spc="10" dirty="0">
                <a:latin typeface="Arial" panose="020B0604020202020204"/>
                <a:cs typeface="Arial" panose="020B0604020202020204"/>
              </a:rPr>
              <a:t> se ambos operadores</a:t>
            </a:r>
            <a:endParaRPr sz="90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forem </a:t>
            </a:r>
            <a:r>
              <a:rPr sz="1400" b="1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5" y="1200150"/>
            <a:ext cx="3509400" cy="3725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85246" y="1393570"/>
            <a:ext cx="30410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Do mesmo modo que nas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36549" y="1669795"/>
            <a:ext cx="27254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relacionais, as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436549" y="1946020"/>
            <a:ext cx="2858211" cy="2032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expressões booleanas retornam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36549" y="2222245"/>
            <a:ext cx="29743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valores </a:t>
            </a:r>
            <a:r>
              <a:rPr spc="10" dirty="0">
                <a:solidFill>
                  <a:srgbClr val="6AA84F"/>
                </a:solidFill>
                <a:latin typeface="Arial" panose="020B0604020202020204"/>
                <a:cs typeface="Arial" panose="020B0604020202020204"/>
              </a:rPr>
              <a:t>True (verdadeiro)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ou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36549" y="2498470"/>
            <a:ext cx="2791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 (falso)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resultantes da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436549" y="2774696"/>
            <a:ext cx="3044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comparação entre sentenças,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549" y="3050921"/>
            <a:ext cx="24815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variáveis ou constantes.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85246" y="3460495"/>
            <a:ext cx="30181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São usadas  usadas para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436549" y="3736720"/>
            <a:ext cx="31902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controlar o fluxo de aplicações.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85246" y="4146296"/>
            <a:ext cx="311975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 É comum usar operadores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436549" y="4422521"/>
            <a:ext cx="31762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booleanos e relacionais juntos.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752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not (não - negação)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875" cy="1116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414204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051985" y="1468796"/>
            <a:ext cx="46565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 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93101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64424" y="18154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74087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0834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  <p:pic>
        <p:nvPicPr>
          <p:cNvPr id="8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59737"/>
            <a:ext cx="2884881" cy="242403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1841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or (ou - disjunção)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7527" y="1468796"/>
            <a:ext cx="51846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or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45413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4541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137287"/>
            <a:ext cx="2567593" cy="3775312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" y="1137287"/>
            <a:ext cx="2749122" cy="377531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3543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Operador and (e - conjunção)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25" y="1336462"/>
            <a:ext cx="3656900" cy="1809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68841" y="1468796"/>
            <a:ext cx="16055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57064" y="1468796"/>
            <a:ext cx="15006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09516" y="1468796"/>
            <a:ext cx="67457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 and  B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047738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0764" y="1815496"/>
            <a:ext cx="40289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45413" y="18154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7738" y="21621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1174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526399" y="21621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28724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130763" y="2508896"/>
            <a:ext cx="40289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274E13"/>
                </a:solidFill>
                <a:latin typeface="Arial" panose="020B0604020202020204"/>
                <a:cs typeface="Arial" panose="020B0604020202020204"/>
              </a:rPr>
              <a:t>True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526399" y="25088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8724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11174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526399" y="2855596"/>
            <a:ext cx="4409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False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  <p:pic>
        <p:nvPicPr>
          <p:cNvPr id="9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" y="1241962"/>
            <a:ext cx="452437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3000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270237" y="2897758"/>
            <a:ext cx="6974434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Comandos Condicionais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2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93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37" y="927412"/>
            <a:ext cx="1964193" cy="193516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2411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Como tomar decisões?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88548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4584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Programas de computador têm que tomar decisões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0609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 todo, e é para isso que usamos comandos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2123395"/>
            <a:ext cx="1337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condicionais.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2541047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36625" y="2523445"/>
            <a:ext cx="56362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São comandos que dependendo da entrada dos dados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799670"/>
            <a:ext cx="2827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tomam decisões diferentes.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69949" y="3217322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36625" y="3199720"/>
            <a:ext cx="56807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em Python usamos o comando </a:t>
            </a:r>
            <a:r>
              <a:rPr lang="pt-BR" spc="10" dirty="0">
                <a:solidFill>
                  <a:srgbClr val="FFFF00"/>
                </a:solidFill>
                <a:latin typeface="Arial" panose="020B0604020202020204"/>
                <a:cs typeface="Arial" panose="020B0604020202020204"/>
              </a:rPr>
              <a:t>if/else/elif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para tomar 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475945"/>
            <a:ext cx="976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decisões.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48532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0236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 se?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487981"/>
            <a:ext cx="2371725" cy="1035843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911856"/>
            <a:ext cx="1185862" cy="535781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1105396"/>
            <a:ext cx="1675500" cy="3405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85074" y="1226555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0" y="2565965"/>
            <a:ext cx="1675500" cy="3404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5074" y="2687123"/>
            <a:ext cx="640994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37" y="1205887"/>
            <a:ext cx="827100" cy="240000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5" y="1201125"/>
            <a:ext cx="836625" cy="2495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071708" y="1279151"/>
            <a:ext cx="33477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= 2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2185200"/>
            <a:ext cx="1739925" cy="338625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2180437"/>
            <a:ext cx="1749450" cy="34815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983469" y="23077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&lt;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5" y="1441125"/>
            <a:ext cx="9525" cy="69157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2" y="2123175"/>
            <a:ext cx="40990" cy="52750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59" y="2234512"/>
            <a:ext cx="1441500" cy="240000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6" y="2229750"/>
            <a:ext cx="1451025" cy="24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9551" y="2307776"/>
            <a:ext cx="120651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‘Menor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5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725" y="3458000"/>
            <a:ext cx="1739925" cy="338625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62" y="3453237"/>
            <a:ext cx="1749450" cy="3481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983469" y="3580576"/>
            <a:ext cx="51117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X &gt; 10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59" y="3507312"/>
            <a:ext cx="1441500" cy="2400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96" y="3502550"/>
            <a:ext cx="1451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71150" y="3580576"/>
            <a:ext cx="116411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‘Maior que 10’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7" y="4764537"/>
            <a:ext cx="827100" cy="2400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75" y="4759775"/>
            <a:ext cx="836625" cy="249525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910978" y="4837801"/>
            <a:ext cx="63461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‘Fim’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2349750"/>
            <a:ext cx="1085174" cy="9525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37" y="2334017"/>
            <a:ext cx="52750" cy="40990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87" y="3622550"/>
            <a:ext cx="475574" cy="9525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37" y="3606817"/>
            <a:ext cx="52750" cy="40991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46" y="3406437"/>
            <a:ext cx="532800" cy="158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221671" y="3508876"/>
            <a:ext cx="253745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9" y="2114525"/>
            <a:ext cx="532800" cy="240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777375" y="22297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50" y="1657325"/>
            <a:ext cx="532800" cy="239999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253375" y="17725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46" y="3025437"/>
            <a:ext cx="532800" cy="1587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307271" y="3127876"/>
            <a:ext cx="26809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48" y="2478887"/>
            <a:ext cx="3372538" cy="22855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675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 linguagem Python usa indentação para saber onde um bloco de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686284"/>
            <a:ext cx="2646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 começa e termina.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5321" y="2073405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2057759"/>
            <a:ext cx="7581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Blocos 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07591" y="2057759"/>
            <a:ext cx="5281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códigos são conjuntos de códigos dentro de um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36625" y="2305409"/>
            <a:ext cx="4217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 (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if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), método ou classe.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895679"/>
            <a:ext cx="511746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Algoritmo - Representações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5"/>
            <a:ext cx="4293200" cy="241045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50" y="2154724"/>
            <a:ext cx="4293200" cy="241045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00" y="4623600"/>
            <a:ext cx="4293300" cy="4788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687224" y="4721898"/>
            <a:ext cx="3883685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Linguagem de Programação Python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5" y="2258749"/>
            <a:ext cx="4113950" cy="2364852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0" y="4623600"/>
            <a:ext cx="2875200" cy="478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84675" y="4721898"/>
            <a:ext cx="2682163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 panose="020B0604020202020204"/>
                <a:cs typeface="Arial" panose="020B0604020202020204"/>
              </a:rPr>
              <a:t>Pseudocódigo (Portugol)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245212"/>
            <a:ext cx="6462600" cy="355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85321" y="1454280"/>
            <a:ext cx="1390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438634"/>
            <a:ext cx="5283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indentar seu código siga os seguintes passos: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42521" y="182575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93825" y="1810109"/>
            <a:ext cx="2125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Use ‘tab’ ou ‘espaço’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104872" y="1825349"/>
            <a:ext cx="35610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(Não use os dois, ou um ou outro!)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42521" y="21972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181583"/>
            <a:ext cx="52946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Após os comandos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if/for/while aumente a identação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42521" y="25687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893825" y="2553058"/>
            <a:ext cx="6129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Mantenha a indentação para continuar dentro do escopo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893825" y="2800708"/>
            <a:ext cx="9486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comando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542521" y="31878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893825" y="3172183"/>
            <a:ext cx="55499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Para sair do escopo do comando reduza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1542521" y="3559305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93825" y="3543658"/>
            <a:ext cx="57435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Espaços com a tecla ‘enter’ e nem comentários não são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1893825" y="3791308"/>
            <a:ext cx="32893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considerados para a indentação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542521" y="4178430"/>
            <a:ext cx="1270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893825" y="4162784"/>
            <a:ext cx="17081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mais uma vez,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092982" y="4162784"/>
            <a:ext cx="33223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 misture ‘tab’ com ‘espaço’!</a:t>
            </a:r>
            <a:r>
              <a:rPr lang="pt-BR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)</a:t>
            </a:r>
            <a:endParaRPr lang="pt-BR"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8026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Blocos de códigos (Indentação)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9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7" y="1144762"/>
            <a:ext cx="6117900" cy="37889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9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409257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Condições compostas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99" y="1794750"/>
            <a:ext cx="1241700" cy="180000"/>
          </a:xfrm>
          <a:prstGeom prst="rect">
            <a:avLst/>
          </a:prstGeom>
        </p:spPr>
      </p:pic>
      <p:pic>
        <p:nvPicPr>
          <p:cNvPr id="10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36" y="1789987"/>
            <a:ext cx="1251225" cy="1895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86634" y="1838014"/>
            <a:ext cx="101574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Digite sua Média: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9" y="1974750"/>
            <a:ext cx="18900" cy="378300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86" y="1969987"/>
            <a:ext cx="25574" cy="330746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22" y="2290423"/>
            <a:ext cx="40951" cy="53481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175" y="2548214"/>
            <a:ext cx="1152900" cy="240000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2" y="2543452"/>
            <a:ext cx="1162424" cy="2495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954307" y="2621478"/>
            <a:ext cx="1001829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40" spc="10" dirty="0">
                <a:latin typeface="Arial" panose="020B0604020202020204"/>
                <a:cs typeface="Arial" panose="020B0604020202020204"/>
              </a:rPr>
              <a:t>‘Aprovado!’</a:t>
            </a:r>
            <a:r>
              <a:rPr sz="94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28" y="2668325"/>
            <a:ext cx="528899" cy="9300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66" y="2664567"/>
            <a:ext cx="481283" cy="17820"/>
          </a:xfrm>
          <a:prstGeom prst="rect">
            <a:avLst/>
          </a:prstGeom>
        </p:spPr>
      </p:pic>
      <p:pic>
        <p:nvPicPr>
          <p:cNvPr id="10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48" y="2648837"/>
            <a:ext cx="53020" cy="409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5" y="2437625"/>
            <a:ext cx="532800" cy="2400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16000" y="2552814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5" y="3002250"/>
            <a:ext cx="9900" cy="317100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03" y="2997487"/>
            <a:ext cx="17642" cy="269503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94" y="3256974"/>
            <a:ext cx="40975" cy="53220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0" y="2877950"/>
            <a:ext cx="532800" cy="1587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526474" y="2980389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8" y="4358200"/>
            <a:ext cx="1532100" cy="180000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96" y="4353437"/>
            <a:ext cx="1541625" cy="1895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896087" y="4401464"/>
            <a:ext cx="1079437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970" spc="10" dirty="0">
                <a:latin typeface="Arial" panose="020B0604020202020204"/>
                <a:cs typeface="Arial" panose="020B0604020202020204"/>
              </a:rPr>
              <a:t>’Reprovado!’</a:t>
            </a:r>
            <a:r>
              <a:rPr sz="97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0" y="3939837"/>
            <a:ext cx="532800" cy="158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426155" y="4042276"/>
            <a:ext cx="268098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25" y="3985000"/>
            <a:ext cx="12300" cy="373200"/>
          </a:xfrm>
          <a:prstGeom prst="rect">
            <a:avLst/>
          </a:prstGeom>
        </p:spPr>
      </p:pic>
      <p:pic>
        <p:nvPicPr>
          <p:cNvPr id="10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62" y="3980237"/>
            <a:ext cx="19942" cy="325606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55" y="4295800"/>
            <a:ext cx="40973" cy="53245"/>
          </a:xfrm>
          <a:prstGeom prst="rect">
            <a:avLst/>
          </a:prstGeom>
        </p:spPr>
      </p:pic>
      <p:pic>
        <p:nvPicPr>
          <p:cNvPr id="10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74" y="3532160"/>
            <a:ext cx="1435500" cy="240000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2" y="3527398"/>
            <a:ext cx="1445025" cy="2495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707164" y="3605424"/>
            <a:ext cx="121351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print(</a:t>
            </a:r>
            <a:r>
              <a:rPr sz="1000" spc="10" dirty="0">
                <a:latin typeface="Arial" panose="020B0604020202020204"/>
                <a:cs typeface="Arial" panose="020B0604020202020204"/>
              </a:rPr>
              <a:t>‘Recuperação!’</a:t>
            </a:r>
            <a:r>
              <a:rPr sz="1000"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00" y="3412162"/>
            <a:ext cx="532800" cy="2400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47425" y="3527351"/>
            <a:ext cx="253746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" y="1236915"/>
            <a:ext cx="6462599" cy="857400"/>
          </a:xfrm>
          <a:prstGeom prst="rect">
            <a:avLst/>
          </a:prstGeom>
        </p:spPr>
      </p:pic>
      <p:pic>
        <p:nvPicPr>
          <p:cNvPr id="10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1993647"/>
            <a:ext cx="1675500" cy="340499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530600" y="1345819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0" y="3848940"/>
            <a:ext cx="1675500" cy="340500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399790" y="372498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2100470"/>
            <a:ext cx="5267325" cy="1657350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7" y="1783605"/>
            <a:ext cx="5267325" cy="1657349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5" y="4363690"/>
            <a:ext cx="2047664" cy="649259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4098290"/>
            <a:ext cx="2638425" cy="836295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50" y="3319325"/>
            <a:ext cx="1743350" cy="665675"/>
          </a:xfrm>
          <a:prstGeom prst="rect">
            <a:avLst/>
          </a:prstGeom>
        </p:spPr>
      </p:pic>
      <p:pic>
        <p:nvPicPr>
          <p:cNvPr id="10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7" y="3314562"/>
            <a:ext cx="1752875" cy="675200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6088232" y="3453026"/>
            <a:ext cx="670052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4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370523" y="3605426"/>
            <a:ext cx="105791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125300" y="3757826"/>
            <a:ext cx="596010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&lt; 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03" y="2353000"/>
            <a:ext cx="1872525" cy="649250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40" y="2348237"/>
            <a:ext cx="1882050" cy="658775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6013559" y="2630888"/>
            <a:ext cx="775843" cy="119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Arial" panose="020B0604020202020204"/>
                <a:cs typeface="Arial" panose="020B0604020202020204"/>
              </a:rPr>
              <a:t>media &gt;= 5 ?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3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3647400"/>
            <a:ext cx="253575" cy="9525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87" y="3631667"/>
            <a:ext cx="52749" cy="409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6972" y="1570946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1.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1570946"/>
            <a:ext cx="59639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programa que leia três notas, calcule a média do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1847171"/>
            <a:ext cx="52311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aluno e por fim imprima sua situação, como segue: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00860" y="2123395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893825" y="2123395"/>
            <a:ext cx="35026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media = (nota1 + nota2 + nota3)/3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488973" y="23996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b.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93825" y="2399620"/>
            <a:ext cx="963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Situação: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15439" y="2675845"/>
            <a:ext cx="1168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351025" y="2675845"/>
            <a:ext cx="21386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Aprovado: media &gt;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7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956917" y="2952070"/>
            <a:ext cx="168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351025" y="2952070"/>
            <a:ext cx="42583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Recuperação: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 7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and media 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&gt;= 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898395" y="3228295"/>
            <a:ext cx="22098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iii.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351025" y="3228295"/>
            <a:ext cx="22796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Reprovado: media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&lt;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26972" y="350452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2.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36625" y="3504520"/>
            <a:ext cx="586105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que leia 2 números e informe qual é 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436625" y="3780745"/>
            <a:ext cx="36525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maior dentre eles, ou se são iguais.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26972" y="4056970"/>
            <a:ext cx="1930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3.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436625" y="4056970"/>
            <a:ext cx="624713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Faça um algoritmo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que leia o comprimento de três retas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diga ao usuário se elas podem ou não formar um triângulo.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192024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Exercícios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5" y="1204042"/>
            <a:ext cx="6462600" cy="355229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018795" y="1491571"/>
            <a:ext cx="629793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4. Escreva um programa que verifique se um ano é bissexto.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Caixa de Texto 22"/>
          <p:cNvSpPr txBox="1"/>
          <p:nvPr/>
        </p:nvSpPr>
        <p:spPr>
          <a:xfrm>
            <a:off x="979170" y="2049780"/>
            <a:ext cx="622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5. Faça um programa que leia um numero de 0 a 9999 </a:t>
            </a:r>
            <a:r>
              <a:rPr lang="pt-BR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mostre na tela cada um dos dígitos separados.</a:t>
            </a:r>
            <a:endParaRPr lang="pt-BR"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0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862581"/>
            <a:ext cx="7772400" cy="820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81103" y="2897758"/>
            <a:ext cx="3752698" cy="6803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Comentários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0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49" y="443225"/>
            <a:ext cx="241935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68808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Para quê comentar?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0750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 o desenvolvimento de aplicações mais complexas,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nem sempre é fácil de entendê-las.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017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Temos vários motivos para usar comentários em nossos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códigos, entre eles: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27149" y="2860630"/>
            <a:ext cx="48171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Descrever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 que determinado comando faz.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3266395"/>
            <a:ext cx="517525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Documentar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o código com os dados de quem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desenvolveu, entre outras informações.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942670"/>
            <a:ext cx="448691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Desabilitar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uma linha ou bloco de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temporariamente.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02742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Tipos de comentários em Python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61474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#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- o caractere ‘sharp’ é usado quando se quer comentar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apenas uma linha.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06806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“””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ou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- quando se quer comentar mais de uma linha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usado três aspas no começo e no final do que se quer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70"/>
            <a:ext cx="586930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comentar, podem ser tanto aspas simples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‘’’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, como aspas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36625" y="3075895"/>
            <a:ext cx="1042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duplas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 “””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27149" y="3475945"/>
            <a:ext cx="55511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Neste tipo de comentário, começa e termina com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mesmo tipo de aspas.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4152221"/>
            <a:ext cx="64001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Qualquer coisa entre estes comentários será ignorado pela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aplicação.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56705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Exemplo de código comentado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5" y="1188437"/>
            <a:ext cx="3603017" cy="3775314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188720"/>
            <a:ext cx="5245735" cy="5496560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5" y="1139949"/>
            <a:ext cx="3547499" cy="729600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" y="1135380"/>
            <a:ext cx="5021580" cy="1016000"/>
          </a:xfrm>
          <a:prstGeom prst="rect">
            <a:avLst/>
          </a:prstGeom>
        </p:spPr>
      </p:pic>
      <p:pic>
        <p:nvPicPr>
          <p:cNvPr id="10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99" y="1240299"/>
            <a:ext cx="2964000" cy="5289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67" y="1460962"/>
            <a:ext cx="2973525" cy="53842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957144" y="1641528"/>
            <a:ext cx="247675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múltiplas linhas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9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50" y="2151110"/>
            <a:ext cx="2964000" cy="528900"/>
          </a:xfrm>
          <a:prstGeom prst="rect">
            <a:avLst/>
          </a:prstGeom>
        </p:spPr>
      </p:pic>
      <p:pic>
        <p:nvPicPr>
          <p:cNvPr id="11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2" y="2686097"/>
            <a:ext cx="2973525" cy="5384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9433" y="2879363"/>
            <a:ext cx="1976247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ao final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50" y="2352873"/>
            <a:ext cx="1778400" cy="136800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" y="2879090"/>
            <a:ext cx="2087880" cy="310515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" y="3757300"/>
            <a:ext cx="2854500" cy="136800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5" y="4784090"/>
            <a:ext cx="4283710" cy="358140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79" y="3561250"/>
            <a:ext cx="2963999" cy="528900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11" y="4604237"/>
            <a:ext cx="2973524" cy="5384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478324" y="4786074"/>
            <a:ext cx="2021409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Comentário em uma linha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1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29031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Considerações sobre comentários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1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353123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Comente apenas o necessário.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27149" y="1970995"/>
            <a:ext cx="51435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Não é preciso comentar o que já está explícito.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371045"/>
            <a:ext cx="38538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Use comentários que “expliquem”.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27149" y="2771095"/>
            <a:ext cx="5233670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O objetivo dos comentários é ajudar na leitura 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entendimento do código.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9949" y="3447370"/>
            <a:ext cx="620204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Os comentários não afetam o desempenho do programa.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6755100"/>
            <a:ext cx="893699" cy="1029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6755100"/>
            <a:ext cx="893688" cy="1029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100"/>
            <a:ext cx="893699" cy="1029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6755100"/>
            <a:ext cx="6462600" cy="1029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4650"/>
            <a:ext cx="6462600" cy="1143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438479"/>
            <a:ext cx="4625975" cy="923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Programas, Softwares ou</a:t>
            </a:r>
            <a:endParaRPr sz="3000" b="1">
              <a:latin typeface="Arial" panose="020B0604020202020204"/>
              <a:cs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Aplicativos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831450"/>
            <a:ext cx="6462600" cy="47364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2028808"/>
            <a:ext cx="508698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São algoritmos escritos em uma linguagem 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36625" y="2343133"/>
            <a:ext cx="60452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programação (Python, Java, Ruby, C, Javascript, PHP, etc)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657458"/>
            <a:ext cx="57950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 que são interpretados e executados por uma máquina.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9949" y="2971783"/>
            <a:ext cx="5406392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Projetados para resolver problemas do cotidiano 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36625" y="3286108"/>
            <a:ext cx="4503420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automatizar tarefas muitas vezes repetitivas.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9949" y="3600433"/>
            <a:ext cx="55111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do que fazemos hoje depende de softwares: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27149" y="3914758"/>
            <a:ext cx="301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Sua matrícula pelo SIGAA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527149" y="4229083"/>
            <a:ext cx="45986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As aplicações usadas no seu smartphone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27149" y="4543408"/>
            <a:ext cx="4865981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Funcionamento de eletrodomésticos, como o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893825" y="4857733"/>
            <a:ext cx="1213408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microondas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27149" y="5172058"/>
            <a:ext cx="41998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Sistema de semáforos de uma cidade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27149" y="5486383"/>
            <a:ext cx="3027350" cy="2320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Entre muitas outras coisas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92700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03" y="3992850"/>
            <a:ext cx="3047699" cy="77100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70" y="3992850"/>
            <a:ext cx="3047700" cy="77100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92850"/>
            <a:ext cx="3047700" cy="77100"/>
          </a:xfrm>
          <a:prstGeom prst="rect">
            <a:avLst/>
          </a:prstGeom>
        </p:spPr>
      </p:pic>
      <p:pic>
        <p:nvPicPr>
          <p:cNvPr id="12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5" y="2306221"/>
            <a:ext cx="7772400" cy="13773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42170" y="2164473"/>
            <a:ext cx="6830569" cy="14137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Comando de Repetição</a:t>
            </a:r>
            <a:endParaRPr sz="3100">
              <a:latin typeface="Arial" panose="020B0604020202020204"/>
              <a:cs typeface="Arial" panose="020B0604020202020204"/>
            </a:endParaRPr>
          </a:p>
          <a:p>
            <a:pPr marL="2583815">
              <a:lnSpc>
                <a:spcPct val="100000"/>
              </a:lnSpc>
            </a:pPr>
            <a:r>
              <a:rPr sz="48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while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2" cy="1964203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75" y="0"/>
            <a:ext cx="1964203" cy="1964203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1"/>
            <a:ext cx="2244324" cy="2244324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62" y="61900"/>
            <a:ext cx="2244324" cy="22443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5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5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234886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acham deste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código?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6530" y="2107783"/>
            <a:ext cx="25812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Alguma coisa errada?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6530" y="2507833"/>
            <a:ext cx="20313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Muito repetitivo?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652653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Quando usar um laço de repetição?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25097"/>
            <a:ext cx="4186574" cy="2093300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81" y="1183349"/>
            <a:ext cx="3136800" cy="3725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256530" y="1431508"/>
            <a:ext cx="150177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Problemas: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13730" y="1831558"/>
            <a:ext cx="20574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○   Código repetitivo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13730" y="2231608"/>
            <a:ext cx="163639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○   Difícil de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manutenção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13730" y="2907883"/>
            <a:ext cx="143065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○   Há poucas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mudanças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5" y="2022125"/>
            <a:ext cx="1720200" cy="1596300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2" y="2017362"/>
            <a:ext cx="1729725" cy="1605825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5" y="2022125"/>
            <a:ext cx="957900" cy="1596300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2" y="2000217"/>
            <a:ext cx="967425" cy="1605825"/>
          </a:xfrm>
          <a:prstGeom prst="rect">
            <a:avLst/>
          </a:prstGeom>
        </p:spPr>
      </p:pic>
      <p:pic>
        <p:nvPicPr>
          <p:cNvPr id="12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5" y="2022150"/>
            <a:ext cx="149700" cy="15963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2" y="2017387"/>
            <a:ext cx="159225" cy="1605825"/>
          </a:xfrm>
          <a:prstGeom prst="rect">
            <a:avLst/>
          </a:prstGeom>
        </p:spPr>
      </p:pic>
      <p:pic>
        <p:nvPicPr>
          <p:cNvPr id="12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0" y="2189968"/>
            <a:ext cx="149700" cy="1411800"/>
          </a:xfrm>
          <a:prstGeom prst="rect">
            <a:avLst/>
          </a:prstGeom>
        </p:spPr>
      </p:pic>
      <p:pic>
        <p:nvPicPr>
          <p:cNvPr id="12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37" y="2185206"/>
            <a:ext cx="159225" cy="14213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1495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Usando 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87"/>
            <a:ext cx="6462600" cy="35522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46"/>
            <a:ext cx="583374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Para resolver este problema e melhorar nosso código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podemos usar estruturas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20"/>
            <a:ext cx="61588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Em Python existem 2 tipos destas estruturas: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e </a:t>
            </a: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9949" y="2647270"/>
            <a:ext cx="60267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Veja como nosso algoritmo de tabuada ficaria usando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FF9715"/>
                </a:solidFill>
                <a:latin typeface="Arial" panose="020B0604020202020204"/>
                <a:cs typeface="Arial" panose="020B0604020202020204"/>
              </a:rPr>
              <a:t>while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  <p:pic>
        <p:nvPicPr>
          <p:cNvPr id="128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49" y="3415024"/>
            <a:ext cx="5453499" cy="1218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66700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Fluxo do while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5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538698"/>
            <a:ext cx="1374700" cy="991074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62" y="1538700"/>
            <a:ext cx="502075" cy="1168775"/>
          </a:xfrm>
          <a:prstGeom prst="rect">
            <a:avLst/>
          </a:prstGeom>
        </p:spPr>
      </p:pic>
      <p:pic>
        <p:nvPicPr>
          <p:cNvPr id="129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063397"/>
            <a:ext cx="1675500" cy="340499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79425" y="1184555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1121990"/>
            <a:ext cx="1675500" cy="3405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226100" y="12431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00" y="2374575"/>
            <a:ext cx="1678200" cy="33600"/>
          </a:xfrm>
          <a:prstGeom prst="rect">
            <a:avLst/>
          </a:prstGeom>
        </p:spPr>
      </p:pic>
      <p:pic>
        <p:nvPicPr>
          <p:cNvPr id="12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37" y="2369812"/>
            <a:ext cx="1630586" cy="41981"/>
          </a:xfrm>
          <a:prstGeom prst="rect">
            <a:avLst/>
          </a:prstGeom>
        </p:spPr>
      </p:pic>
      <p:pic>
        <p:nvPicPr>
          <p:cNvPr id="12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84" y="2386538"/>
            <a:ext cx="53056" cy="40984"/>
          </a:xfrm>
          <a:prstGeom prst="rect">
            <a:avLst/>
          </a:prstGeom>
        </p:spPr>
      </p:pic>
      <p:pic>
        <p:nvPicPr>
          <p:cNvPr id="12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0" y="1652875"/>
            <a:ext cx="1753799" cy="352500"/>
          </a:xfrm>
          <a:prstGeom prst="rect">
            <a:avLst/>
          </a:prstGeom>
        </p:spPr>
      </p:pic>
      <p:pic>
        <p:nvPicPr>
          <p:cNvPr id="12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87" y="1659374"/>
            <a:ext cx="1707295" cy="350763"/>
          </a:xfrm>
          <a:prstGeom prst="rect">
            <a:avLst/>
          </a:prstGeom>
        </p:spPr>
      </p:pic>
      <p:pic>
        <p:nvPicPr>
          <p:cNvPr id="12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8" y="1643949"/>
            <a:ext cx="55002" cy="40373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25" y="2013775"/>
            <a:ext cx="1737000" cy="184500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62" y="2009012"/>
            <a:ext cx="1689694" cy="187988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70" y="2171831"/>
            <a:ext cx="54170" cy="40814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488086" y="1428809"/>
            <a:ext cx="40805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= 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499649" y="2213496"/>
            <a:ext cx="40805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n &lt; 5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242504" y="4355934"/>
            <a:ext cx="89949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Print(‘Fim’)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648112"/>
            <a:ext cx="1433415" cy="2401000"/>
          </a:xfrm>
          <a:prstGeom prst="rect">
            <a:avLst/>
          </a:prstGeom>
        </p:spPr>
      </p:pic>
      <p:pic>
        <p:nvPicPr>
          <p:cNvPr id="131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1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589825" y="2120059"/>
            <a:ext cx="35773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6000"/>
            <a:ext cx="6985199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29"/>
            <a:ext cx="610044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Cuidados com laços de repetição</a:t>
            </a:r>
            <a:endParaRPr sz="30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50" y="1359175"/>
            <a:ext cx="612600" cy="293699"/>
          </a:xfrm>
          <a:prstGeom prst="rect">
            <a:avLst/>
          </a:prstGeom>
        </p:spPr>
      </p:pic>
      <p:pic>
        <p:nvPicPr>
          <p:cNvPr id="132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7" y="1354412"/>
            <a:ext cx="622125" cy="30322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488086" y="1428809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= 1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2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00" y="2051575"/>
            <a:ext cx="1409625" cy="478275"/>
          </a:xfrm>
          <a:prstGeom prst="rect">
            <a:avLst/>
          </a:prstGeom>
        </p:spPr>
      </p:pic>
      <p:pic>
        <p:nvPicPr>
          <p:cNvPr id="132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46812"/>
            <a:ext cx="1419150" cy="4878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499649" y="2213496"/>
            <a:ext cx="52070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n &lt; 5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00" y="3462650"/>
            <a:ext cx="1058100" cy="293700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7" y="3457887"/>
            <a:ext cx="1067624" cy="303225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608152" y="3532284"/>
            <a:ext cx="6100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n = n+1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00" y="2859875"/>
            <a:ext cx="774300" cy="293700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37" y="2855112"/>
            <a:ext cx="783825" cy="30322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602998" y="2929508"/>
            <a:ext cx="620344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print(n)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0" y="4286300"/>
            <a:ext cx="1058100" cy="293700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37" y="4281537"/>
            <a:ext cx="1067625" cy="303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242504" y="4355934"/>
            <a:ext cx="112014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latin typeface="Arial" panose="020B0604020202020204"/>
                <a:cs typeface="Arial" panose="020B0604020202020204"/>
              </a:rPr>
              <a:t>Print(‘Fim’)</a:t>
            </a:r>
            <a:endParaRPr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3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50" y="1652875"/>
            <a:ext cx="11700" cy="398700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87" y="1648112"/>
            <a:ext cx="19548" cy="351099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85" y="1989225"/>
            <a:ext cx="40977" cy="53193"/>
          </a:xfrm>
          <a:prstGeom prst="rect">
            <a:avLst/>
          </a:prstGeom>
        </p:spPr>
      </p:pic>
      <p:pic>
        <p:nvPicPr>
          <p:cNvPr id="133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61" y="2285950"/>
            <a:ext cx="1248484" cy="1763162"/>
          </a:xfrm>
          <a:prstGeom prst="rect">
            <a:avLst/>
          </a:prstGeom>
        </p:spPr>
      </p:pic>
      <p:pic>
        <p:nvPicPr>
          <p:cNvPr id="134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37" y="2285950"/>
            <a:ext cx="512025" cy="9525"/>
          </a:xfrm>
          <a:prstGeom prst="rect">
            <a:avLst/>
          </a:prstGeom>
        </p:spPr>
      </p:pic>
      <p:pic>
        <p:nvPicPr>
          <p:cNvPr id="134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2" y="2285887"/>
            <a:ext cx="9525" cy="211552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00" y="4405250"/>
            <a:ext cx="675000" cy="27900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37" y="4400487"/>
            <a:ext cx="627424" cy="35065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87" y="4410308"/>
            <a:ext cx="53362" cy="40963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2005375"/>
            <a:ext cx="555299" cy="209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409225" y="2118658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0" y="2006775"/>
            <a:ext cx="774300" cy="3405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589825" y="2120059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1090800"/>
            <a:ext cx="4631700" cy="176910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872674" y="1211958"/>
            <a:ext cx="414972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Note que este algoritmo entra em um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2185C5"/>
                </a:solidFill>
                <a:latin typeface="Arial" panose="020B0604020202020204"/>
                <a:cs typeface="Arial" panose="020B0604020202020204"/>
              </a:rPr>
              <a:t>laço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de repetição.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72674" y="1888233"/>
            <a:ext cx="390588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O que aconteceria se tirassemos 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incremento </a:t>
            </a:r>
            <a:r>
              <a:rPr b="1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 = n + 1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?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72674" y="2564508"/>
            <a:ext cx="198056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●   Um laço infinito!</a:t>
            </a:r>
            <a:endParaRPr spc="10" dirty="0">
              <a:solidFill>
                <a:srgbClr val="F20253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4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5" y="3377275"/>
            <a:ext cx="1433927" cy="857400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479165"/>
            <a:ext cx="2160905" cy="1292225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887296"/>
            <a:ext cx="1675500" cy="340500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893700" y="3029410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5" y="2945890"/>
            <a:ext cx="1675500" cy="340500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3226100" y="3067048"/>
            <a:ext cx="66802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49" y="3322725"/>
            <a:ext cx="173750" cy="1346700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79" y="4503800"/>
            <a:ext cx="207300" cy="560700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3893793" y="46189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3893793" y="47713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3893793" y="4923789"/>
            <a:ext cx="6477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solidFill>
                  <a:srgbClr val="1C3AA9"/>
                </a:solidFill>
                <a:latin typeface="Arial" panose="020B0604020202020204"/>
                <a:cs typeface="Arial" panose="020B0604020202020204"/>
              </a:rPr>
              <a:t>.</a:t>
            </a:r>
            <a:endParaRPr b="1" spc="10" dirty="0">
              <a:solidFill>
                <a:srgbClr val="1C3AA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088005" cy="492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200" b="1" spc="10" dirty="0">
              <a:solidFill>
                <a:srgbClr val="97ABBC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1373599"/>
            <a:ext cx="6462600" cy="1689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69949" y="1570957"/>
            <a:ext cx="637603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Quando foi encontrado o que queria, e se quer sair do laço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de repetição pode-se usar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.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69949" y="2247232"/>
            <a:ext cx="6038215" cy="5537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Assim que o comando </a:t>
            </a:r>
            <a:r>
              <a:rPr spc="10" dirty="0">
                <a:solidFill>
                  <a:srgbClr val="F20253"/>
                </a:solidFill>
                <a:latin typeface="Arial" panose="020B0604020202020204"/>
                <a:cs typeface="Arial" panose="020B0604020202020204"/>
              </a:rPr>
              <a:t>break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é acionado, então o laço é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encerrado e o algoritmo parte para a próxima instrução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36625" y="2799682"/>
            <a:ext cx="174879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logo após o laço.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554725"/>
            <a:ext cx="5011825" cy="1309125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554730"/>
            <a:ext cx="5784850" cy="1511300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666425"/>
            <a:ext cx="2645425" cy="106895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666490"/>
            <a:ext cx="2962910" cy="1334135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31806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13255" y="3244032"/>
            <a:ext cx="87376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0" y="32608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107960" y="327790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7" y="4333237"/>
            <a:ext cx="908775" cy="9525"/>
          </a:xfrm>
          <a:prstGeom prst="rect">
            <a:avLst/>
          </a:prstGeom>
        </p:spPr>
      </p:pic>
      <p:pic>
        <p:nvPicPr>
          <p:cNvPr id="13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2" y="4317504"/>
            <a:ext cx="52750" cy="40990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" y="4333237"/>
            <a:ext cx="9525" cy="330075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9" y="4653787"/>
            <a:ext cx="40990" cy="52750"/>
          </a:xfrm>
          <a:prstGeom prst="rect">
            <a:avLst/>
          </a:prstGeom>
        </p:spPr>
      </p:pic>
      <p:pic>
        <p:nvPicPr>
          <p:cNvPr id="13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2" y="4685637"/>
            <a:ext cx="78375" cy="9525"/>
          </a:xfrm>
          <a:prstGeom prst="rect">
            <a:avLst/>
          </a:prstGeom>
        </p:spPr>
      </p:pic>
      <p:pic>
        <p:nvPicPr>
          <p:cNvPr id="13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2" y="4669904"/>
            <a:ext cx="52750" cy="40991"/>
          </a:xfrm>
          <a:prstGeom prst="rect">
            <a:avLst/>
          </a:prstGeom>
        </p:spPr>
      </p:pic>
      <p:pic>
        <p:nvPicPr>
          <p:cNvPr id="13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4"/>
            <a:ext cx="1578649" cy="142149"/>
          </a:xfrm>
          <a:prstGeom prst="rect">
            <a:avLst/>
          </a:prstGeom>
        </p:spPr>
      </p:pic>
      <p:pic>
        <p:nvPicPr>
          <p:cNvPr id="13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56" y="3890793"/>
            <a:ext cx="1578649" cy="1421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9144000" cy="5143500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2897505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break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5" y="1213725"/>
            <a:ext cx="5011825" cy="1309125"/>
          </a:xfrm>
          <a:prstGeom prst="rect">
            <a:avLst/>
          </a:prstGeom>
        </p:spPr>
      </p:pic>
      <p:pic>
        <p:nvPicPr>
          <p:cNvPr id="13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2" y="1992237"/>
            <a:ext cx="908775" cy="9525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7" y="1976504"/>
            <a:ext cx="52750" cy="40990"/>
          </a:xfrm>
          <a:prstGeom prst="rect">
            <a:avLst/>
          </a:prstGeom>
        </p:spPr>
      </p:pic>
      <p:pic>
        <p:nvPicPr>
          <p:cNvPr id="13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7" y="1992237"/>
            <a:ext cx="9525" cy="330075"/>
          </a:xfrm>
          <a:prstGeom prst="rect">
            <a:avLst/>
          </a:prstGeom>
        </p:spPr>
      </p:pic>
      <p:pic>
        <p:nvPicPr>
          <p:cNvPr id="13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04" y="2312787"/>
            <a:ext cx="40990" cy="52750"/>
          </a:xfrm>
          <a:prstGeom prst="rect">
            <a:avLst/>
          </a:prstGeom>
        </p:spPr>
      </p:pic>
      <p:pic>
        <p:nvPicPr>
          <p:cNvPr id="13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62" y="1863525"/>
            <a:ext cx="355125" cy="9525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54958" y="4445334"/>
            <a:ext cx="196042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print(‘Chegamos ao fim.’)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9635" y="1573114"/>
            <a:ext cx="4229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10" y="1509227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114535" y="1596476"/>
            <a:ext cx="397510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3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3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030188" y="2985396"/>
            <a:ext cx="48183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break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0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54" y="1849587"/>
            <a:ext cx="1888083" cy="2711475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" y="2352028"/>
            <a:ext cx="78374" cy="9525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" y="2336295"/>
            <a:ext cx="52750" cy="40990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863525"/>
            <a:ext cx="9525" cy="2421975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55" y="4275975"/>
            <a:ext cx="40990" cy="52750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740" y="1553218"/>
            <a:ext cx="1578650" cy="142149"/>
          </a:xfrm>
          <a:prstGeom prst="rect">
            <a:avLst/>
          </a:prstGeom>
        </p:spPr>
      </p:pic>
      <p:pic>
        <p:nvPicPr>
          <p:cNvPr id="140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62" y="726581"/>
            <a:ext cx="9525" cy="715875"/>
          </a:xfrm>
          <a:prstGeom prst="rect">
            <a:avLst/>
          </a:prstGeom>
        </p:spPr>
      </p:pic>
      <p:pic>
        <p:nvPicPr>
          <p:cNvPr id="141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1432931"/>
            <a:ext cx="40990" cy="527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69949" y="1193132"/>
            <a:ext cx="6243320" cy="166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●   Ao invés de encerrar o laço de repetição atual e ir ao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     próximo comando logo abaixo, o comando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continue </a:t>
            </a:r>
            <a:endParaRPr spc="10" dirty="0">
              <a:solidFill>
                <a:srgbClr val="8BAB42"/>
              </a:solidFill>
              <a:latin typeface="Arial" panose="020B0604020202020204"/>
              <a:cs typeface="Arial" panose="020B0604020202020204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</a:rPr>
              <a:t>     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retorna ao topo do laço corrente. Caso seja </a:t>
            </a:r>
            <a:r>
              <a:rPr spc="10" dirty="0">
                <a:solidFill>
                  <a:srgbClr val="8BAB42"/>
                </a:solidFill>
                <a:latin typeface="Arial" panose="020B0604020202020204"/>
                <a:cs typeface="Arial" panose="020B0604020202020204"/>
                <a:sym typeface="+mn-ea"/>
              </a:rPr>
              <a:t>True</a:t>
            </a: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, o laço é</a:t>
            </a:r>
            <a:endParaRPr spc="10" dirty="0">
              <a:solidFill>
                <a:srgbClr val="677480"/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0" algn="just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  <a:sym typeface="+mn-ea"/>
              </a:rPr>
              <a:t>     executado novamente.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  <a:p>
            <a:pPr marL="366395" algn="just">
              <a:lnSpc>
                <a:spcPct val="100000"/>
              </a:lnSpc>
            </a:pPr>
            <a:endParaRPr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723459"/>
            <a:ext cx="16755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9425" y="2844617"/>
            <a:ext cx="898626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Entrada: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1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750" y="2651290"/>
            <a:ext cx="1675500" cy="3405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356245" y="2294928"/>
            <a:ext cx="666115" cy="2768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Saída</a:t>
            </a:r>
            <a:r>
              <a:rPr sz="174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24" y="3224075"/>
            <a:ext cx="1754354" cy="1774749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651125"/>
            <a:ext cx="2367280" cy="23945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" y="2294890"/>
            <a:ext cx="5293995" cy="27235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66" y="5066325"/>
            <a:ext cx="893699" cy="77100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2" y="5066325"/>
            <a:ext cx="893688" cy="77100"/>
          </a:xfrm>
          <a:prstGeom prst="rect">
            <a:avLst/>
          </a:prstGeom>
        </p:spPr>
      </p:pic>
      <p:pic>
        <p:nvPicPr>
          <p:cNvPr id="14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25"/>
            <a:ext cx="893699" cy="77100"/>
          </a:xfrm>
          <a:prstGeom prst="rect">
            <a:avLst/>
          </a:prstGeom>
        </p:spPr>
      </p:pic>
      <p:pic>
        <p:nvPicPr>
          <p:cNvPr id="14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" y="5066325"/>
            <a:ext cx="6462599" cy="77100"/>
          </a:xfrm>
          <a:prstGeom prst="rect">
            <a:avLst/>
          </a:prstGeom>
        </p:spPr>
      </p:pic>
      <p:pic>
        <p:nvPicPr>
          <p:cNvPr id="14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0" y="205987"/>
            <a:ext cx="6462600" cy="8574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79425" y="541416"/>
            <a:ext cx="3473450" cy="461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97ABBC"/>
                </a:solidFill>
                <a:latin typeface="Arial" panose="020B0604020202020204"/>
                <a:cs typeface="Arial" panose="020B0604020202020204"/>
              </a:rPr>
              <a:t>Comando continue</a:t>
            </a:r>
            <a:endParaRPr sz="3000" b="1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166495"/>
            <a:ext cx="4179570" cy="2533015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5" y="1486512"/>
            <a:ext cx="1795599" cy="763550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62" y="1481749"/>
            <a:ext cx="1805124" cy="773075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945728" y="1791071"/>
            <a:ext cx="507975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True ?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5" y="4354700"/>
            <a:ext cx="2601000" cy="335700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12" y="4349937"/>
            <a:ext cx="2610525" cy="345225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99295" y="4445334"/>
            <a:ext cx="1871701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Arial" panose="020B0604020202020204"/>
                <a:cs typeface="Arial" panose="020B0604020202020204"/>
              </a:rPr>
              <a:t>print(‘Fim da aplicação’)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25" y="1595625"/>
            <a:ext cx="774300" cy="9089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952650" y="1628359"/>
            <a:ext cx="357733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Não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75" y="1588602"/>
            <a:ext cx="774300" cy="3405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8075800" y="1701886"/>
            <a:ext cx="320040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77480"/>
                </a:solidFill>
                <a:latin typeface="Arial" panose="020B0604020202020204"/>
                <a:cs typeface="Arial" panose="020B0604020202020204"/>
              </a:rPr>
              <a:t>Sim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53" y="1863525"/>
            <a:ext cx="355125" cy="9525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357737"/>
            <a:ext cx="1072500" cy="335700"/>
          </a:xfrm>
          <a:prstGeom prst="rect">
            <a:avLst/>
          </a:prstGeom>
        </p:spPr>
      </p:pic>
      <p:pic>
        <p:nvPicPr>
          <p:cNvPr id="143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352975"/>
            <a:ext cx="1082026" cy="345225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8197316" y="2448371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3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2894762"/>
            <a:ext cx="1072500" cy="3357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2890000"/>
            <a:ext cx="1082026" cy="345225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912283" y="2985396"/>
            <a:ext cx="717778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 panose="020B0604020202020204"/>
                <a:cs typeface="Arial" panose="020B0604020202020204"/>
              </a:rPr>
              <a:t>continue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74" y="3431775"/>
            <a:ext cx="1072500" cy="3357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12" y="3427012"/>
            <a:ext cx="1082026" cy="345225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197316" y="3522409"/>
            <a:ext cx="147396" cy="177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40" spc="10" dirty="0">
                <a:latin typeface="Arial" panose="020B0604020202020204"/>
                <a:cs typeface="Arial" panose="020B0604020202020204"/>
              </a:rPr>
              <a:t>...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44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29" y="726581"/>
            <a:ext cx="1888008" cy="3314156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62" y="1863525"/>
            <a:ext cx="672525" cy="9525"/>
          </a:xfrm>
          <a:prstGeom prst="rect">
            <a:avLst/>
          </a:prstGeom>
        </p:spPr>
      </p:pic>
      <p:pic>
        <p:nvPicPr>
          <p:cNvPr id="144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87" y="1874762"/>
            <a:ext cx="9525" cy="2377275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654" y="4242512"/>
            <a:ext cx="40991" cy="52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37004</Words>
  <Application>WPS Presentation</Application>
  <PresentationFormat>On-screen Show (4:3)</PresentationFormat>
  <Paragraphs>2660</Paragraphs>
  <Slides>166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166</vt:i4>
      </vt:variant>
    </vt:vector>
  </HeadingPairs>
  <TitlesOfParts>
    <vt:vector size="176" baseType="lpstr">
      <vt:lpstr>Arial</vt:lpstr>
      <vt:lpstr>SimSun</vt:lpstr>
      <vt:lpstr>Wingdings</vt:lpstr>
      <vt:lpstr>Arial</vt:lpstr>
      <vt:lpstr>Microsoft YaHei</vt:lpstr>
      <vt:lpstr/>
      <vt:lpstr>Arial Unicode MS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igsan</cp:lastModifiedBy>
  <cp:revision>41</cp:revision>
  <dcterms:created xsi:type="dcterms:W3CDTF">2019-04-23T23:48:00Z</dcterms:created>
  <dcterms:modified xsi:type="dcterms:W3CDTF">2019-05-04T14:24:04Z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2019-04-23T00:00:00Z</vt:filetime>
  </property>
  <property fmtid="{D5CDD505-2E9C-101B-9397-08002B2CF9AE}" pid="3" name="LastSaved">
    <vt:filetime>2019-04-23T00:00:00Z</vt:filetime>
  </property>
  <property fmtid="{D5CDD505-2E9C-101B-9397-08002B2CF9AE}" pid="4" name="KSOProductBuildVer">
    <vt:lpwstr>1046-10.2.0.7646</vt:lpwstr>
  </property>
</Properties>
</file>